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Arial MT Pro" panose="020B0604020202020204" charset="0"/>
      <p:regular r:id="rId16"/>
    </p:embeddedFont>
    <p:embeddedFont>
      <p:font typeface="Arial MT Pro Bold" panose="020B0604020202020204" charset="0"/>
      <p:regular r:id="rId17"/>
    </p:embeddedFont>
    <p:embeddedFont>
      <p:font typeface="Bukhari Script" panose="020B0604020202020204" charset="0"/>
      <p:regular r:id="rId18"/>
    </p:embeddedFont>
    <p:embeddedFont>
      <p:font typeface="Open Sans" panose="020B0606030504020204" pitchFamily="34" charset="0"/>
      <p:regular r:id="rId19"/>
    </p:embeddedFont>
    <p:embeddedFont>
      <p:font typeface="Open Sans Bold" panose="020B0806030504020204" charset="0"/>
      <p:regular r:id="rId20"/>
    </p:embeddedFont>
    <p:embeddedFont>
      <p:font typeface="Poppi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7.sv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1790" y="1558826"/>
            <a:ext cx="6941947" cy="8030534"/>
          </a:xfrm>
          <a:custGeom>
            <a:avLst/>
            <a:gdLst/>
            <a:ahLst/>
            <a:cxnLst/>
            <a:rect l="l" t="t" r="r" b="b"/>
            <a:pathLst>
              <a:path w="6941947" h="8030534">
                <a:moveTo>
                  <a:pt x="0" y="0"/>
                </a:moveTo>
                <a:lnTo>
                  <a:pt x="6941947" y="0"/>
                </a:lnTo>
                <a:lnTo>
                  <a:pt x="6941947" y="8030534"/>
                </a:lnTo>
                <a:lnTo>
                  <a:pt x="0" y="8030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58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70078" flipH="1">
            <a:off x="11462895" y="1582386"/>
            <a:ext cx="1268932" cy="766117"/>
          </a:xfrm>
          <a:custGeom>
            <a:avLst/>
            <a:gdLst/>
            <a:ahLst/>
            <a:cxnLst/>
            <a:rect l="l" t="t" r="r" b="b"/>
            <a:pathLst>
              <a:path w="1268932" h="766117">
                <a:moveTo>
                  <a:pt x="1268932" y="0"/>
                </a:moveTo>
                <a:lnTo>
                  <a:pt x="0" y="0"/>
                </a:lnTo>
                <a:lnTo>
                  <a:pt x="0" y="766117"/>
                </a:lnTo>
                <a:lnTo>
                  <a:pt x="1268932" y="766117"/>
                </a:lnTo>
                <a:lnTo>
                  <a:pt x="126893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8376347" y="1965444"/>
            <a:ext cx="905443" cy="7217297"/>
          </a:xfrm>
          <a:custGeom>
            <a:avLst/>
            <a:gdLst/>
            <a:ahLst/>
            <a:cxnLst/>
            <a:rect l="l" t="t" r="r" b="b"/>
            <a:pathLst>
              <a:path w="905443" h="7217297">
                <a:moveTo>
                  <a:pt x="0" y="0"/>
                </a:moveTo>
                <a:lnTo>
                  <a:pt x="905443" y="0"/>
                </a:lnTo>
                <a:lnTo>
                  <a:pt x="905443" y="7217298"/>
                </a:lnTo>
                <a:lnTo>
                  <a:pt x="0" y="72172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2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0" y="74476"/>
            <a:ext cx="18288000" cy="1200777"/>
            <a:chOff x="0" y="0"/>
            <a:chExt cx="4816593" cy="3162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316254"/>
            </a:xfrm>
            <a:custGeom>
              <a:avLst/>
              <a:gdLst/>
              <a:ahLst/>
              <a:cxnLst/>
              <a:rect l="l" t="t" r="r" b="b"/>
              <a:pathLst>
                <a:path w="4816592" h="316254">
                  <a:moveTo>
                    <a:pt x="0" y="0"/>
                  </a:moveTo>
                  <a:lnTo>
                    <a:pt x="4816592" y="0"/>
                  </a:lnTo>
                  <a:lnTo>
                    <a:pt x="4816592" y="316254"/>
                  </a:lnTo>
                  <a:lnTo>
                    <a:pt x="0" y="316254"/>
                  </a:lnTo>
                  <a:close/>
                </a:path>
              </a:pathLst>
            </a:custGeom>
            <a:solidFill>
              <a:srgbClr val="003B6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54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66512" y="6554333"/>
            <a:ext cx="3186857" cy="3186857"/>
          </a:xfrm>
          <a:custGeom>
            <a:avLst/>
            <a:gdLst/>
            <a:ahLst/>
            <a:cxnLst/>
            <a:rect l="l" t="t" r="r" b="b"/>
            <a:pathLst>
              <a:path w="3186857" h="3186857">
                <a:moveTo>
                  <a:pt x="0" y="0"/>
                </a:moveTo>
                <a:lnTo>
                  <a:pt x="3186856" y="0"/>
                </a:lnTo>
                <a:lnTo>
                  <a:pt x="3186856" y="3186857"/>
                </a:lnTo>
                <a:lnTo>
                  <a:pt x="0" y="3186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673876" y="4233634"/>
            <a:ext cx="3455640" cy="64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Metas Individuais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72398" y="8023936"/>
            <a:ext cx="3139083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Metas Individuais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72398" y="6023071"/>
            <a:ext cx="4849926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en-US" sz="32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Vigilância e controle sobre o trabalho individual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2398" y="3970117"/>
            <a:ext cx="5457981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3199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Metas e </a:t>
            </a:r>
          </a:p>
          <a:p>
            <a:pPr algn="l">
              <a:lnSpc>
                <a:spcPts val="3199"/>
              </a:lnSpc>
            </a:pPr>
            <a:r>
              <a:rPr lang="en-US" sz="3199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recompensas</a:t>
            </a:r>
          </a:p>
          <a:p>
            <a:pPr marL="0" lvl="0" indent="0" algn="l">
              <a:lnSpc>
                <a:spcPts val="3199"/>
              </a:lnSpc>
            </a:pPr>
            <a:r>
              <a:rPr lang="en-US" sz="3199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individuais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01428" y="1955919"/>
            <a:ext cx="4841959" cy="129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Metas, controle e </a:t>
            </a:r>
          </a:p>
          <a:p>
            <a:pPr marL="0" lvl="0" indent="0" algn="l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recompensas para Unidade de Ensino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844060"/>
            <a:ext cx="6849337" cy="373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26"/>
              </a:lnSpc>
            </a:pPr>
            <a:r>
              <a:rPr lang="en-US" sz="4726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Proporção dos respondentes segundo associação entre o uso de ferramentas digitais e aspectos da gestão algoritmica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63313" y="9663010"/>
            <a:ext cx="76197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Saúde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-APEOESP/DIEESE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132805"/>
            <a:ext cx="17603263" cy="9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5"/>
              </a:lnSpc>
              <a:spcBef>
                <a:spcPct val="0"/>
              </a:spcBef>
            </a:pPr>
            <a:r>
              <a:rPr lang="en-US" sz="525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DIGITALISMO E TRABALHO NA EDUCAÇÃO PÚBLICA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010" y="1028700"/>
            <a:ext cx="5186871" cy="7773240"/>
          </a:xfrm>
          <a:custGeom>
            <a:avLst/>
            <a:gdLst/>
            <a:ahLst/>
            <a:cxnLst/>
            <a:rect l="l" t="t" r="r" b="b"/>
            <a:pathLst>
              <a:path w="5186871" h="7773240">
                <a:moveTo>
                  <a:pt x="0" y="0"/>
                </a:moveTo>
                <a:lnTo>
                  <a:pt x="5186872" y="0"/>
                </a:lnTo>
                <a:lnTo>
                  <a:pt x="5186872" y="7773240"/>
                </a:lnTo>
                <a:lnTo>
                  <a:pt x="0" y="7773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769471" y="1028700"/>
            <a:ext cx="5185399" cy="7773240"/>
          </a:xfrm>
          <a:custGeom>
            <a:avLst/>
            <a:gdLst/>
            <a:ahLst/>
            <a:cxnLst/>
            <a:rect l="l" t="t" r="r" b="b"/>
            <a:pathLst>
              <a:path w="5185399" h="7773240">
                <a:moveTo>
                  <a:pt x="0" y="0"/>
                </a:moveTo>
                <a:lnTo>
                  <a:pt x="5185399" y="0"/>
                </a:lnTo>
                <a:lnTo>
                  <a:pt x="5185399" y="7773240"/>
                </a:lnTo>
                <a:lnTo>
                  <a:pt x="0" y="7773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440315" y="1085493"/>
            <a:ext cx="4711477" cy="7716448"/>
          </a:xfrm>
          <a:custGeom>
            <a:avLst/>
            <a:gdLst/>
            <a:ahLst/>
            <a:cxnLst/>
            <a:rect l="l" t="t" r="r" b="b"/>
            <a:pathLst>
              <a:path w="4711477" h="7716448">
                <a:moveTo>
                  <a:pt x="0" y="0"/>
                </a:moveTo>
                <a:lnTo>
                  <a:pt x="4711476" y="0"/>
                </a:lnTo>
                <a:lnTo>
                  <a:pt x="4711476" y="7716447"/>
                </a:lnTo>
                <a:lnTo>
                  <a:pt x="0" y="77164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93" r="-45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666010" y="8317228"/>
            <a:ext cx="16649097" cy="1691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59"/>
              </a:lnSpc>
              <a:spcBef>
                <a:spcPct val="0"/>
              </a:spcBef>
            </a:pPr>
            <a:r>
              <a:rPr lang="en-US" sz="9899">
                <a:solidFill>
                  <a:srgbClr val="003B6E"/>
                </a:solidFill>
                <a:latin typeface="Bukhari Script"/>
                <a:ea typeface="Bukhari Script"/>
                <a:cs typeface="Bukhari Script"/>
                <a:sym typeface="Bukhari Script"/>
              </a:rPr>
              <a:t>A saúde dos trabalhadores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196715"/>
            <a:ext cx="13984923" cy="5471601"/>
          </a:xfrm>
          <a:custGeom>
            <a:avLst/>
            <a:gdLst/>
            <a:ahLst/>
            <a:cxnLst/>
            <a:rect l="l" t="t" r="r" b="b"/>
            <a:pathLst>
              <a:path w="13984923" h="5471601">
                <a:moveTo>
                  <a:pt x="0" y="0"/>
                </a:moveTo>
                <a:lnTo>
                  <a:pt x="13984923" y="0"/>
                </a:lnTo>
                <a:lnTo>
                  <a:pt x="13984923" y="5471601"/>
                </a:lnTo>
                <a:lnTo>
                  <a:pt x="0" y="5471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486400" y="8794729"/>
            <a:ext cx="1097077" cy="311171"/>
          </a:xfrm>
          <a:custGeom>
            <a:avLst/>
            <a:gdLst/>
            <a:ahLst/>
            <a:cxnLst/>
            <a:rect l="l" t="t" r="r" b="b"/>
            <a:pathLst>
              <a:path w="1097077" h="311171">
                <a:moveTo>
                  <a:pt x="0" y="0"/>
                </a:moveTo>
                <a:lnTo>
                  <a:pt x="1097077" y="0"/>
                </a:lnTo>
                <a:lnTo>
                  <a:pt x="1097077" y="311171"/>
                </a:lnTo>
                <a:lnTo>
                  <a:pt x="0" y="3111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402236"/>
            <a:ext cx="15182078" cy="205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Proporção de respondentes, segundo autodeclaração de problemas de saúde </a:t>
            </a:r>
            <a:r>
              <a:rPr lang="en-US" sz="3699" b="1">
                <a:solidFill>
                  <a:srgbClr val="920616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física ou biológica</a:t>
            </a: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, nos últimos cinco anos </a:t>
            </a:r>
          </a:p>
          <a:p>
            <a:pPr algn="l">
              <a:lnSpc>
                <a:spcPts val="800"/>
              </a:lnSpc>
              <a:spcBef>
                <a:spcPct val="0"/>
              </a:spcBef>
            </a:pPr>
            <a:endParaRPr lang="en-US" sz="3699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69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Estado de São Paulo - dezembro de 2025 a março de 2026</a:t>
            </a:r>
          </a:p>
          <a:p>
            <a:pPr algn="l">
              <a:lnSpc>
                <a:spcPts val="3699"/>
              </a:lnSpc>
              <a:spcBef>
                <a:spcPct val="0"/>
              </a:spcBef>
            </a:pPr>
            <a:endParaRPr lang="en-US" sz="3699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86582" y="7810500"/>
            <a:ext cx="4892717" cy="228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Proporção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respondentes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que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associa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adoecimento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físico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trabalho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Educação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Pública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05600" y="8420100"/>
            <a:ext cx="191735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80,2%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76102" y="7810500"/>
            <a:ext cx="4892717" cy="2254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Proporção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respondentes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que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se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afastou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trabalho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Educação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Pública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por</a:t>
            </a:r>
            <a:r>
              <a:rPr lang="en-US" sz="35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adoecimento</a:t>
            </a:r>
            <a:endParaRPr lang="en-US" sz="3500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916545" y="8706792"/>
            <a:ext cx="1097077" cy="311171"/>
          </a:xfrm>
          <a:custGeom>
            <a:avLst/>
            <a:gdLst/>
            <a:ahLst/>
            <a:cxnLst/>
            <a:rect l="l" t="t" r="r" b="b"/>
            <a:pathLst>
              <a:path w="1097077" h="311171">
                <a:moveTo>
                  <a:pt x="0" y="0"/>
                </a:moveTo>
                <a:lnTo>
                  <a:pt x="1097078" y="0"/>
                </a:lnTo>
                <a:lnTo>
                  <a:pt x="1097078" y="311171"/>
                </a:lnTo>
                <a:lnTo>
                  <a:pt x="0" y="3111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5087600" y="8371205"/>
            <a:ext cx="191735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60,3%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13838389" y="4500686"/>
            <a:ext cx="76197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Saúde-APEOESP/DIEESE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400" y="8947129"/>
            <a:ext cx="1097077" cy="311171"/>
          </a:xfrm>
          <a:custGeom>
            <a:avLst/>
            <a:gdLst/>
            <a:ahLst/>
            <a:cxnLst/>
            <a:rect l="l" t="t" r="r" b="b"/>
            <a:pathLst>
              <a:path w="1097077" h="311171">
                <a:moveTo>
                  <a:pt x="0" y="0"/>
                </a:moveTo>
                <a:lnTo>
                  <a:pt x="1097077" y="0"/>
                </a:lnTo>
                <a:lnTo>
                  <a:pt x="1097077" y="311171"/>
                </a:lnTo>
                <a:lnTo>
                  <a:pt x="0" y="3111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9276102" y="8064524"/>
            <a:ext cx="4892717" cy="218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</a:pP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Proporção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de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respondentes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que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se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afastou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do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trabalho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Educação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Pública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por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adoecimento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mental</a:t>
            </a:r>
          </a:p>
        </p:txBody>
      </p:sp>
      <p:sp>
        <p:nvSpPr>
          <p:cNvPr id="4" name="Freeform 4"/>
          <p:cNvSpPr/>
          <p:nvPr/>
        </p:nvSpPr>
        <p:spPr>
          <a:xfrm>
            <a:off x="13739343" y="8947128"/>
            <a:ext cx="1097077" cy="311171"/>
          </a:xfrm>
          <a:custGeom>
            <a:avLst/>
            <a:gdLst/>
            <a:ahLst/>
            <a:cxnLst/>
            <a:rect l="l" t="t" r="r" b="b"/>
            <a:pathLst>
              <a:path w="1097077" h="311171">
                <a:moveTo>
                  <a:pt x="0" y="0"/>
                </a:moveTo>
                <a:lnTo>
                  <a:pt x="1097078" y="0"/>
                </a:lnTo>
                <a:lnTo>
                  <a:pt x="1097078" y="311171"/>
                </a:lnTo>
                <a:lnTo>
                  <a:pt x="0" y="3111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86582" y="1780062"/>
            <a:ext cx="11469681" cy="6293988"/>
          </a:xfrm>
          <a:custGeom>
            <a:avLst/>
            <a:gdLst/>
            <a:ahLst/>
            <a:cxnLst/>
            <a:rect l="l" t="t" r="r" b="b"/>
            <a:pathLst>
              <a:path w="11469681" h="6293988">
                <a:moveTo>
                  <a:pt x="0" y="0"/>
                </a:moveTo>
                <a:lnTo>
                  <a:pt x="11469681" y="0"/>
                </a:lnTo>
                <a:lnTo>
                  <a:pt x="11469681" y="6293987"/>
                </a:lnTo>
                <a:lnTo>
                  <a:pt x="0" y="629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986582" y="204406"/>
            <a:ext cx="15182078" cy="205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Proporção de respondentes, segundo autodeclaração de problemas de saúde </a:t>
            </a:r>
            <a:r>
              <a:rPr lang="en-US" sz="3699" b="1">
                <a:solidFill>
                  <a:srgbClr val="920616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mental ou psiquica</a:t>
            </a: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, nos últimos cinco anos </a:t>
            </a:r>
          </a:p>
          <a:p>
            <a:pPr algn="l">
              <a:lnSpc>
                <a:spcPts val="800"/>
              </a:lnSpc>
              <a:spcBef>
                <a:spcPct val="0"/>
              </a:spcBef>
            </a:pPr>
            <a:endParaRPr lang="en-US" sz="3699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69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Estado de São Paulo - dezembro de 2025 a março de 2026</a:t>
            </a:r>
          </a:p>
          <a:p>
            <a:pPr algn="l">
              <a:lnSpc>
                <a:spcPts val="3699"/>
              </a:lnSpc>
              <a:spcBef>
                <a:spcPct val="0"/>
              </a:spcBef>
            </a:pPr>
            <a:endParaRPr lang="en-US" sz="3699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86582" y="8064524"/>
            <a:ext cx="4892717" cy="212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</a:pP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Proporção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de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respondentes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que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associa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adoecimento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mental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trabalho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Educação</a:t>
            </a:r>
            <a:r>
              <a:rPr lang="en-US" sz="33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Pública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05600" y="8648700"/>
            <a:ext cx="191735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97,6%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011400" y="8621486"/>
            <a:ext cx="191735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24,8%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13838389" y="4500686"/>
            <a:ext cx="76197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Saúde-APEOESP/DIEESE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6198" y="560520"/>
            <a:ext cx="5558983" cy="9185878"/>
            <a:chOff x="0" y="0"/>
            <a:chExt cx="1464094" cy="2419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4094" cy="2419326"/>
            </a:xfrm>
            <a:custGeom>
              <a:avLst/>
              <a:gdLst/>
              <a:ahLst/>
              <a:cxnLst/>
              <a:rect l="l" t="t" r="r" b="b"/>
              <a:pathLst>
                <a:path w="1464094" h="2419326">
                  <a:moveTo>
                    <a:pt x="0" y="0"/>
                  </a:moveTo>
                  <a:lnTo>
                    <a:pt x="1464094" y="0"/>
                  </a:lnTo>
                  <a:lnTo>
                    <a:pt x="1464094" y="2419326"/>
                  </a:lnTo>
                  <a:lnTo>
                    <a:pt x="0" y="2419326"/>
                  </a:lnTo>
                  <a:close/>
                </a:path>
              </a:pathLst>
            </a:custGeom>
            <a:solidFill>
              <a:srgbClr val="B4B4B4">
                <a:alpha val="4666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64094" cy="2457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63746" y="1028700"/>
            <a:ext cx="4452657" cy="2504620"/>
          </a:xfrm>
          <a:custGeom>
            <a:avLst/>
            <a:gdLst/>
            <a:ahLst/>
            <a:cxnLst/>
            <a:rect l="l" t="t" r="r" b="b"/>
            <a:pathLst>
              <a:path w="4452657" h="2504620">
                <a:moveTo>
                  <a:pt x="0" y="0"/>
                </a:moveTo>
                <a:lnTo>
                  <a:pt x="4452657" y="0"/>
                </a:lnTo>
                <a:lnTo>
                  <a:pt x="4452657" y="2504620"/>
                </a:lnTo>
                <a:lnTo>
                  <a:pt x="0" y="2504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263746" y="3891190"/>
            <a:ext cx="4452657" cy="2504620"/>
          </a:xfrm>
          <a:custGeom>
            <a:avLst/>
            <a:gdLst/>
            <a:ahLst/>
            <a:cxnLst/>
            <a:rect l="l" t="t" r="r" b="b"/>
            <a:pathLst>
              <a:path w="4452657" h="2504620">
                <a:moveTo>
                  <a:pt x="0" y="0"/>
                </a:moveTo>
                <a:lnTo>
                  <a:pt x="4452657" y="0"/>
                </a:lnTo>
                <a:lnTo>
                  <a:pt x="4452657" y="2504620"/>
                </a:lnTo>
                <a:lnTo>
                  <a:pt x="0" y="2504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63746" y="6757760"/>
            <a:ext cx="4452657" cy="2504620"/>
          </a:xfrm>
          <a:custGeom>
            <a:avLst/>
            <a:gdLst/>
            <a:ahLst/>
            <a:cxnLst/>
            <a:rect l="l" t="t" r="r" b="b"/>
            <a:pathLst>
              <a:path w="4452657" h="2504620">
                <a:moveTo>
                  <a:pt x="0" y="0"/>
                </a:moveTo>
                <a:lnTo>
                  <a:pt x="4452657" y="0"/>
                </a:lnTo>
                <a:lnTo>
                  <a:pt x="4452657" y="2504619"/>
                </a:lnTo>
                <a:lnTo>
                  <a:pt x="0" y="25046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4545205" y="8592903"/>
            <a:ext cx="2714095" cy="669477"/>
          </a:xfrm>
          <a:custGeom>
            <a:avLst/>
            <a:gdLst/>
            <a:ahLst/>
            <a:cxnLst/>
            <a:rect l="l" t="t" r="r" b="b"/>
            <a:pathLst>
              <a:path w="2714095" h="669477">
                <a:moveTo>
                  <a:pt x="0" y="0"/>
                </a:moveTo>
                <a:lnTo>
                  <a:pt x="2714095" y="0"/>
                </a:lnTo>
                <a:lnTo>
                  <a:pt x="2714095" y="669476"/>
                </a:lnTo>
                <a:lnTo>
                  <a:pt x="0" y="6694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6534986" y="608145"/>
            <a:ext cx="11515636" cy="208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5600" b="1">
                <a:solidFill>
                  <a:srgbClr val="003B6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Condições de trabalho e saúde dos trabalhadores na Educação Pública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60297" y="1909914"/>
            <a:ext cx="7499003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Bukhari Script"/>
                <a:ea typeface="Bukhari Script"/>
                <a:cs typeface="Bukhari Script"/>
                <a:sym typeface="Bukhari Script"/>
              </a:rPr>
              <a:t>Em contexto de digitalização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01231" y="4349530"/>
            <a:ext cx="10583146" cy="8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5600" b="1">
                <a:solidFill>
                  <a:srgbClr val="003B6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Agradecemos a oportunidade!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113886"/>
            <a:ext cx="7291659" cy="4587122"/>
          </a:xfrm>
          <a:custGeom>
            <a:avLst/>
            <a:gdLst/>
            <a:ahLst/>
            <a:cxnLst/>
            <a:rect l="l" t="t" r="r" b="b"/>
            <a:pathLst>
              <a:path w="7291659" h="4587122">
                <a:moveTo>
                  <a:pt x="0" y="0"/>
                </a:moveTo>
                <a:lnTo>
                  <a:pt x="7291659" y="0"/>
                </a:lnTo>
                <a:lnTo>
                  <a:pt x="7291659" y="4587122"/>
                </a:lnTo>
                <a:lnTo>
                  <a:pt x="0" y="4587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07" t="-20603" r="-39170" b="-7239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17" y="7079335"/>
            <a:ext cx="5111827" cy="29818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551" y="2162812"/>
            <a:ext cx="5413304" cy="315776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9865586" y="7262438"/>
            <a:ext cx="2507798" cy="2615695"/>
          </a:xfrm>
          <a:custGeom>
            <a:avLst/>
            <a:gdLst/>
            <a:ahLst/>
            <a:cxnLst/>
            <a:rect l="l" t="t" r="r" b="b"/>
            <a:pathLst>
              <a:path w="2507798" h="2615695">
                <a:moveTo>
                  <a:pt x="0" y="0"/>
                </a:moveTo>
                <a:lnTo>
                  <a:pt x="2507797" y="0"/>
                </a:lnTo>
                <a:lnTo>
                  <a:pt x="2507797" y="2615695"/>
                </a:lnTo>
                <a:lnTo>
                  <a:pt x="0" y="26156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-22153" y="-65944"/>
            <a:ext cx="18310153" cy="1170815"/>
            <a:chOff x="0" y="0"/>
            <a:chExt cx="4822427" cy="3083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22427" cy="308363"/>
            </a:xfrm>
            <a:custGeom>
              <a:avLst/>
              <a:gdLst/>
              <a:ahLst/>
              <a:cxnLst/>
              <a:rect l="l" t="t" r="r" b="b"/>
              <a:pathLst>
                <a:path w="4822427" h="308363">
                  <a:moveTo>
                    <a:pt x="0" y="0"/>
                  </a:moveTo>
                  <a:lnTo>
                    <a:pt x="4822427" y="0"/>
                  </a:lnTo>
                  <a:lnTo>
                    <a:pt x="4822427" y="308363"/>
                  </a:lnTo>
                  <a:lnTo>
                    <a:pt x="0" y="308363"/>
                  </a:lnTo>
                  <a:close/>
                </a:path>
              </a:pathLst>
            </a:custGeom>
            <a:solidFill>
              <a:srgbClr val="B12E2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22427" cy="346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28642" y="6710533"/>
            <a:ext cx="4906902" cy="58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Sexo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nascimento</a:t>
            </a:r>
            <a:endParaRPr lang="en-US" sz="33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71214" y="1497764"/>
            <a:ext cx="2113508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Cor/Raça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99422" y="1495396"/>
            <a:ext cx="5820578" cy="58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Idade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anos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completos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97120" y="6596233"/>
            <a:ext cx="5190679" cy="58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Identidade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gênero</a:t>
            </a:r>
            <a:endParaRPr lang="en-US" sz="33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0" y="5052"/>
            <a:ext cx="18452859" cy="84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80"/>
              </a:lnSpc>
              <a:spcBef>
                <a:spcPct val="0"/>
              </a:spcBef>
            </a:pPr>
            <a:r>
              <a:rPr lang="en-US" sz="4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CARACTERÍSTICAS SOCIODEMOGRÁFICAS AUTODECLARADAS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10145" y="7974904"/>
            <a:ext cx="5339655" cy="58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Cis </a:t>
            </a:r>
            <a:r>
              <a:rPr lang="en-US" sz="33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masculino</a:t>
            </a:r>
            <a:r>
              <a:rPr lang="en-US" sz="33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-  32,3%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10145" y="7309973"/>
            <a:ext cx="5190679" cy="58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Cis </a:t>
            </a:r>
            <a:r>
              <a:rPr lang="en-US" sz="33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feminino</a:t>
            </a:r>
            <a:r>
              <a:rPr lang="en-US" sz="33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-  61,5%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10144" y="8641019"/>
            <a:ext cx="3968055" cy="58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Outros -  2,5%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10144" y="9307134"/>
            <a:ext cx="5339655" cy="58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Não</a:t>
            </a:r>
            <a:r>
              <a:rPr lang="en-US" sz="33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declarado</a:t>
            </a:r>
            <a:r>
              <a:rPr lang="en-US" sz="33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-  3,7%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43745" y="5005891"/>
            <a:ext cx="2168570" cy="86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0"/>
              </a:lnSpc>
            </a:pPr>
            <a:r>
              <a:rPr lang="en-US" sz="31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Negra  32,9%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31711" y="5005891"/>
            <a:ext cx="2592569" cy="86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0"/>
              </a:lnSpc>
            </a:pPr>
            <a:r>
              <a:rPr lang="en-US" sz="31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Não Negra  67,1%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3040" y="7814798"/>
            <a:ext cx="1432045" cy="86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0"/>
              </a:lnSpc>
            </a:pPr>
            <a:r>
              <a:rPr lang="en-US" sz="31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Mulher 64,0%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94818" y="7495796"/>
            <a:ext cx="2427710" cy="86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0"/>
              </a:lnSpc>
            </a:pPr>
            <a:r>
              <a:rPr lang="en-US" sz="31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Homem 36,0% 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-3541684" y="5903679"/>
            <a:ext cx="76197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Saúde-APEOESP/DIEESE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715" y="1991096"/>
            <a:ext cx="10805430" cy="816968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477951" y="1028700"/>
            <a:ext cx="38835" cy="7767062"/>
          </a:xfrm>
          <a:custGeom>
            <a:avLst/>
            <a:gdLst/>
            <a:ahLst/>
            <a:cxnLst/>
            <a:rect l="l" t="t" r="r" b="b"/>
            <a:pathLst>
              <a:path w="38835" h="7767062">
                <a:moveTo>
                  <a:pt x="0" y="0"/>
                </a:moveTo>
                <a:lnTo>
                  <a:pt x="38836" y="0"/>
                </a:lnTo>
                <a:lnTo>
                  <a:pt x="38836" y="7767062"/>
                </a:lnTo>
                <a:lnTo>
                  <a:pt x="0" y="7767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8695232" y="2940645"/>
            <a:ext cx="8564068" cy="5412897"/>
          </a:xfrm>
          <a:custGeom>
            <a:avLst/>
            <a:gdLst/>
            <a:ahLst/>
            <a:cxnLst/>
            <a:rect l="l" t="t" r="r" b="b"/>
            <a:pathLst>
              <a:path w="8564068" h="5412897">
                <a:moveTo>
                  <a:pt x="0" y="0"/>
                </a:moveTo>
                <a:lnTo>
                  <a:pt x="8564068" y="0"/>
                </a:lnTo>
                <a:lnTo>
                  <a:pt x="8564068" y="5412897"/>
                </a:lnTo>
                <a:lnTo>
                  <a:pt x="0" y="5412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304048" y="1323722"/>
            <a:ext cx="8212739" cy="13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9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Distribuição dos respondentes da Educação Pública Estadual segundo níveis de escolaridade</a:t>
            </a:r>
          </a:p>
          <a:p>
            <a:pPr algn="l">
              <a:lnSpc>
                <a:spcPts val="800"/>
              </a:lnSpc>
            </a:pPr>
            <a:endParaRPr lang="en-US" sz="290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500"/>
              </a:lnSpc>
            </a:pPr>
            <a:endParaRPr lang="en-US" sz="290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0" lvl="0" indent="0" algn="l"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Estado de São Paulo - dez. de 2025 a mar.de 2026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6592" y="1323722"/>
            <a:ext cx="9689293" cy="165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9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Distribuição dos respondentes da Educação Pública Estadual segundo área de conhecimento da graduação  superior - </a:t>
            </a:r>
          </a:p>
          <a:p>
            <a:pPr algn="l">
              <a:lnSpc>
                <a:spcPts val="400"/>
              </a:lnSpc>
            </a:pPr>
            <a:endParaRPr lang="en-US" sz="290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500"/>
              </a:lnSpc>
            </a:pPr>
            <a:endParaRPr lang="en-US" sz="290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0" lvl="0" indent="0" algn="l"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Estado de São Paulo - dez. de 2025 a mar. de 2026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4630" y="9529762"/>
            <a:ext cx="76197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Saúde-APEOESP/DIEESE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4048" y="3102147"/>
            <a:ext cx="3555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77951" y="8429742"/>
            <a:ext cx="9101106" cy="167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5"/>
              </a:lnSpc>
              <a:spcBef>
                <a:spcPct val="0"/>
              </a:spcBef>
            </a:pPr>
            <a:r>
              <a:rPr lang="en-US" sz="13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(1) Licenciaturas. (2) Produção audiovisual, de mídia e cultural; Moda, design de interiores e desenho industrial; Belas artes; Artesanato; Música e artes cênicas. (3) Religião e teologia; História e arqueologia; Filosofia e ética. (4) Economia; Ciências sociais e políticas; Psicologia; Comunicação e reportagem; Ciência da informação e museologia. (5) Contabilidade e tributação; Gestão e administração; Marketing e propaganda. (6) Biologia; Bioquímica e biotecnologia; Ciências ambientais; Química; Ciências da terra; Física; Estatística; Engenharia ambiental. (7) Enfermagem; Promoção, prevenção, terapia e reabilitação; Farmácia; Medicina e terapia tradicional e complementar; Saúde pública e saúde coletiva; Serviço social.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22153" y="-65944"/>
            <a:ext cx="18310153" cy="989869"/>
            <a:chOff x="0" y="0"/>
            <a:chExt cx="4822427" cy="2607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22427" cy="260706"/>
            </a:xfrm>
            <a:custGeom>
              <a:avLst/>
              <a:gdLst/>
              <a:ahLst/>
              <a:cxnLst/>
              <a:rect l="l" t="t" r="r" b="b"/>
              <a:pathLst>
                <a:path w="4822427" h="260706">
                  <a:moveTo>
                    <a:pt x="0" y="0"/>
                  </a:moveTo>
                  <a:lnTo>
                    <a:pt x="4822427" y="0"/>
                  </a:lnTo>
                  <a:lnTo>
                    <a:pt x="4822427" y="260706"/>
                  </a:lnTo>
                  <a:lnTo>
                    <a:pt x="0" y="260706"/>
                  </a:lnTo>
                  <a:close/>
                </a:path>
              </a:pathLst>
            </a:custGeom>
            <a:solidFill>
              <a:srgbClr val="B12E2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22427" cy="298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59598" y="-4445"/>
            <a:ext cx="17259137" cy="84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80"/>
              </a:lnSpc>
              <a:spcBef>
                <a:spcPct val="0"/>
              </a:spcBef>
            </a:pPr>
            <a:r>
              <a:rPr lang="en-US" sz="4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ESCOLARIDADE AUTODECLARADA PELOS RESPONDENTES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32776">
            <a:off x="4938045" y="3969290"/>
            <a:ext cx="3889723" cy="2348420"/>
          </a:xfrm>
          <a:custGeom>
            <a:avLst/>
            <a:gdLst/>
            <a:ahLst/>
            <a:cxnLst/>
            <a:rect l="l" t="t" r="r" b="b"/>
            <a:pathLst>
              <a:path w="3889723" h="2348420">
                <a:moveTo>
                  <a:pt x="0" y="0"/>
                </a:moveTo>
                <a:lnTo>
                  <a:pt x="3889724" y="0"/>
                </a:lnTo>
                <a:lnTo>
                  <a:pt x="3889724" y="2348420"/>
                </a:lnTo>
                <a:lnTo>
                  <a:pt x="0" y="2348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486" y="130660"/>
            <a:ext cx="11762206" cy="8964666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5400000">
            <a:off x="654303" y="3633858"/>
            <a:ext cx="2677856" cy="341427"/>
          </a:xfrm>
          <a:custGeom>
            <a:avLst/>
            <a:gdLst/>
            <a:ahLst/>
            <a:cxnLst/>
            <a:rect l="l" t="t" r="r" b="b"/>
            <a:pathLst>
              <a:path w="2677856" h="341427">
                <a:moveTo>
                  <a:pt x="0" y="0"/>
                </a:moveTo>
                <a:lnTo>
                  <a:pt x="2677857" y="0"/>
                </a:lnTo>
                <a:lnTo>
                  <a:pt x="2677857" y="341427"/>
                </a:lnTo>
                <a:lnTo>
                  <a:pt x="0" y="3414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581111" y="3547397"/>
            <a:ext cx="3175303" cy="160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55"/>
              </a:lnSpc>
              <a:spcBef>
                <a:spcPct val="0"/>
              </a:spcBef>
            </a:pPr>
            <a:r>
              <a:rPr lang="en-US" sz="882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51,5%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2518" y="7927770"/>
            <a:ext cx="15974989" cy="213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0"/>
              </a:lnSpc>
              <a:spcBef>
                <a:spcPct val="0"/>
              </a:spcBef>
            </a:pPr>
            <a:r>
              <a:rPr lang="en-US" sz="1986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(1) Licenciaturas. (2) Produção audiovisual, de mídia e cultural; Moda, design de interiores e desenho industrial; Belas artes; Artesanato; Música e artes cênicas. (3) Religião e teologia; História e arqueologia; Filosofia e ética. (4) Economia; Ciências sociais e políticas; Psicologia; Comunicação e reportagem; Ciência da informação e museologia. (5) Contabilidade e tributação; Gestão e administração; Marketing e propaganda. (6) Biologia; Bioquímica e biotecnologia; Ciências ambientais; Química; Ciências da terra; Física; Estatística; Engenharia ambiental. (7) Enfermagem; Promoção, prevenção, terapia e reabilitação; Farmácia; Medicina e terapia tradicional e complementar; Saúde pública e saúde coletiva; Serviço social.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2518" y="5850470"/>
            <a:ext cx="3933896" cy="144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</a:pPr>
            <a:r>
              <a:rPr lang="en-US" sz="5199" u="none" strike="noStrike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têm pós-graduação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22518" y="1347263"/>
            <a:ext cx="6957797" cy="121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43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Dentre os respondentes da Educação Pública de SP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18310153" cy="989869"/>
            <a:chOff x="0" y="0"/>
            <a:chExt cx="4822427" cy="2607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22427" cy="260706"/>
            </a:xfrm>
            <a:custGeom>
              <a:avLst/>
              <a:gdLst/>
              <a:ahLst/>
              <a:cxnLst/>
              <a:rect l="l" t="t" r="r" b="b"/>
              <a:pathLst>
                <a:path w="4822427" h="260706">
                  <a:moveTo>
                    <a:pt x="0" y="0"/>
                  </a:moveTo>
                  <a:lnTo>
                    <a:pt x="4822427" y="0"/>
                  </a:lnTo>
                  <a:lnTo>
                    <a:pt x="4822427" y="260706"/>
                  </a:lnTo>
                  <a:lnTo>
                    <a:pt x="0" y="260706"/>
                  </a:lnTo>
                  <a:close/>
                </a:path>
              </a:pathLst>
            </a:custGeom>
            <a:solidFill>
              <a:srgbClr val="B12E2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22427" cy="298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9598" y="6937"/>
            <a:ext cx="17358052" cy="84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80"/>
              </a:lnSpc>
              <a:spcBef>
                <a:spcPct val="0"/>
              </a:spcBef>
            </a:pPr>
            <a:r>
              <a:rPr lang="en-US" sz="4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ESCOLARIDADE AUTODECLARADA PELOS RESPONDENTES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3626341" y="5609805"/>
            <a:ext cx="76197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Saúde-APEOESP/DIEESE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1274" y="1520944"/>
            <a:ext cx="7683522" cy="6995968"/>
          </a:xfrm>
          <a:custGeom>
            <a:avLst/>
            <a:gdLst/>
            <a:ahLst/>
            <a:cxnLst/>
            <a:rect l="l" t="t" r="r" b="b"/>
            <a:pathLst>
              <a:path w="7683522" h="6995968">
                <a:moveTo>
                  <a:pt x="0" y="0"/>
                </a:moveTo>
                <a:lnTo>
                  <a:pt x="7683521" y="0"/>
                </a:lnTo>
                <a:lnTo>
                  <a:pt x="7683521" y="6995968"/>
                </a:lnTo>
                <a:lnTo>
                  <a:pt x="0" y="6995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41" r="-317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9935591" y="1915619"/>
            <a:ext cx="8086962" cy="6351688"/>
          </a:xfrm>
          <a:custGeom>
            <a:avLst/>
            <a:gdLst/>
            <a:ahLst/>
            <a:cxnLst/>
            <a:rect l="l" t="t" r="r" b="b"/>
            <a:pathLst>
              <a:path w="8086962" h="6351688">
                <a:moveTo>
                  <a:pt x="0" y="0"/>
                </a:moveTo>
                <a:lnTo>
                  <a:pt x="8086962" y="0"/>
                </a:lnTo>
                <a:lnTo>
                  <a:pt x="8086962" y="6351688"/>
                </a:lnTo>
                <a:lnTo>
                  <a:pt x="0" y="6351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180" r="-2645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9001406" y="1028700"/>
            <a:ext cx="38835" cy="7767062"/>
          </a:xfrm>
          <a:custGeom>
            <a:avLst/>
            <a:gdLst/>
            <a:ahLst/>
            <a:cxnLst/>
            <a:rect l="l" t="t" r="r" b="b"/>
            <a:pathLst>
              <a:path w="38835" h="7767062">
                <a:moveTo>
                  <a:pt x="0" y="0"/>
                </a:moveTo>
                <a:lnTo>
                  <a:pt x="38835" y="0"/>
                </a:lnTo>
                <a:lnTo>
                  <a:pt x="38835" y="7767062"/>
                </a:lnTo>
                <a:lnTo>
                  <a:pt x="0" y="7767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7647097" y="8516912"/>
            <a:ext cx="915397" cy="1525662"/>
          </a:xfrm>
          <a:custGeom>
            <a:avLst/>
            <a:gdLst/>
            <a:ahLst/>
            <a:cxnLst/>
            <a:rect l="l" t="t" r="r" b="b"/>
            <a:pathLst>
              <a:path w="915397" h="1525662">
                <a:moveTo>
                  <a:pt x="0" y="0"/>
                </a:moveTo>
                <a:lnTo>
                  <a:pt x="915397" y="0"/>
                </a:lnTo>
                <a:lnTo>
                  <a:pt x="915397" y="1525662"/>
                </a:lnTo>
                <a:lnTo>
                  <a:pt x="0" y="15256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8803575" y="8807938"/>
            <a:ext cx="5175497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Média de anos de trabalho na edução pública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31096" y="8956210"/>
            <a:ext cx="157787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 anos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18310153" cy="989869"/>
            <a:chOff x="0" y="0"/>
            <a:chExt cx="4822427" cy="2607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2427" cy="260706"/>
            </a:xfrm>
            <a:custGeom>
              <a:avLst/>
              <a:gdLst/>
              <a:ahLst/>
              <a:cxnLst/>
              <a:rect l="l" t="t" r="r" b="b"/>
              <a:pathLst>
                <a:path w="4822427" h="260706">
                  <a:moveTo>
                    <a:pt x="0" y="0"/>
                  </a:moveTo>
                  <a:lnTo>
                    <a:pt x="4822427" y="0"/>
                  </a:lnTo>
                  <a:lnTo>
                    <a:pt x="4822427" y="260706"/>
                  </a:lnTo>
                  <a:lnTo>
                    <a:pt x="0" y="260706"/>
                  </a:lnTo>
                  <a:close/>
                </a:path>
              </a:pathLst>
            </a:custGeom>
            <a:solidFill>
              <a:srgbClr val="B12E2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22427" cy="298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59598" y="-2588"/>
            <a:ext cx="1659970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FORMAS DE INSERÇÃO OCUPACIONAL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2960" y="1298727"/>
            <a:ext cx="2158302" cy="2158302"/>
          </a:xfrm>
          <a:custGeom>
            <a:avLst/>
            <a:gdLst/>
            <a:ahLst/>
            <a:cxnLst/>
            <a:rect l="l" t="t" r="r" b="b"/>
            <a:pathLst>
              <a:path w="2158302" h="2158302">
                <a:moveTo>
                  <a:pt x="0" y="0"/>
                </a:moveTo>
                <a:lnTo>
                  <a:pt x="2158302" y="0"/>
                </a:lnTo>
                <a:lnTo>
                  <a:pt x="2158302" y="2158303"/>
                </a:lnTo>
                <a:lnTo>
                  <a:pt x="0" y="21583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922960" y="4044392"/>
            <a:ext cx="2306208" cy="2338360"/>
          </a:xfrm>
          <a:custGeom>
            <a:avLst/>
            <a:gdLst/>
            <a:ahLst/>
            <a:cxnLst/>
            <a:rect l="l" t="t" r="r" b="b"/>
            <a:pathLst>
              <a:path w="2306208" h="2338360">
                <a:moveTo>
                  <a:pt x="0" y="0"/>
                </a:moveTo>
                <a:lnTo>
                  <a:pt x="2306208" y="0"/>
                </a:lnTo>
                <a:lnTo>
                  <a:pt x="2306208" y="2338361"/>
                </a:lnTo>
                <a:lnTo>
                  <a:pt x="0" y="23383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772006" y="6973303"/>
            <a:ext cx="2460210" cy="2536299"/>
          </a:xfrm>
          <a:custGeom>
            <a:avLst/>
            <a:gdLst/>
            <a:ahLst/>
            <a:cxnLst/>
            <a:rect l="l" t="t" r="r" b="b"/>
            <a:pathLst>
              <a:path w="2460210" h="2536299">
                <a:moveTo>
                  <a:pt x="0" y="0"/>
                </a:moveTo>
                <a:lnTo>
                  <a:pt x="2460210" y="0"/>
                </a:lnTo>
                <a:lnTo>
                  <a:pt x="2460210" y="2536299"/>
                </a:lnTo>
                <a:lnTo>
                  <a:pt x="0" y="2536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383170" y="6814607"/>
            <a:ext cx="3383552" cy="284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6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Trabalho adicional ao realizado na  Educação Pública Estadual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14795" y="7708344"/>
            <a:ext cx="4834310" cy="115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Sim: 39,1%</a:t>
            </a:r>
          </a:p>
          <a:p>
            <a:pPr algn="l">
              <a:lnSpc>
                <a:spcPts val="999"/>
              </a:lnSpc>
            </a:pPr>
            <a:endParaRPr lang="en-US" sz="3699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Não: 60,9%</a:t>
            </a:r>
          </a:p>
        </p:txBody>
      </p:sp>
      <p:sp>
        <p:nvSpPr>
          <p:cNvPr id="7" name="Freeform 7"/>
          <p:cNvSpPr/>
          <p:nvPr/>
        </p:nvSpPr>
        <p:spPr>
          <a:xfrm>
            <a:off x="11517209" y="1189158"/>
            <a:ext cx="43946" cy="8789162"/>
          </a:xfrm>
          <a:custGeom>
            <a:avLst/>
            <a:gdLst/>
            <a:ahLst/>
            <a:cxnLst/>
            <a:rect l="l" t="t" r="r" b="b"/>
            <a:pathLst>
              <a:path w="43946" h="8789162">
                <a:moveTo>
                  <a:pt x="0" y="0"/>
                </a:moveTo>
                <a:lnTo>
                  <a:pt x="43946" y="0"/>
                </a:lnTo>
                <a:lnTo>
                  <a:pt x="43946" y="8789162"/>
                </a:lnTo>
                <a:lnTo>
                  <a:pt x="0" y="8789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1649105" y="1138891"/>
            <a:ext cx="2248595" cy="2318139"/>
          </a:xfrm>
          <a:custGeom>
            <a:avLst/>
            <a:gdLst/>
            <a:ahLst/>
            <a:cxnLst/>
            <a:rect l="l" t="t" r="r" b="b"/>
            <a:pathLst>
              <a:path w="2248595" h="2318139">
                <a:moveTo>
                  <a:pt x="0" y="0"/>
                </a:moveTo>
                <a:lnTo>
                  <a:pt x="2248595" y="0"/>
                </a:lnTo>
                <a:lnTo>
                  <a:pt x="2248595" y="2318139"/>
                </a:lnTo>
                <a:lnTo>
                  <a:pt x="0" y="23181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4383170" y="1179633"/>
            <a:ext cx="3383552" cy="238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6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Jornada média semanal na Educação Pública (em horas)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83170" y="4173855"/>
            <a:ext cx="3383552" cy="192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6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Forma de trabalho na Educação Pública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8230" y="1793044"/>
            <a:ext cx="1965766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99"/>
              </a:lnSpc>
            </a:pPr>
            <a:r>
              <a:rPr lang="en-US" sz="38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31 horas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26845" y="4272598"/>
            <a:ext cx="4834310" cy="174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Presencial: 90,1%</a:t>
            </a:r>
          </a:p>
          <a:p>
            <a:pPr algn="l">
              <a:lnSpc>
                <a:spcPts val="999"/>
              </a:lnSpc>
            </a:pPr>
            <a:endParaRPr lang="en-US" sz="3699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Híbrido: 9,3%</a:t>
            </a:r>
          </a:p>
          <a:p>
            <a:pPr algn="l">
              <a:lnSpc>
                <a:spcPts val="999"/>
              </a:lnSpc>
            </a:pPr>
            <a:endParaRPr lang="en-US" sz="3699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Remoto: 0,6%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801755" y="2229165"/>
            <a:ext cx="4085500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600" b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Perfil do Trabalho Adicional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15033" y="3787458"/>
            <a:ext cx="3532726" cy="950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9"/>
              </a:lnSpc>
            </a:pPr>
            <a:r>
              <a:rPr lang="en-US" sz="3699" b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Jornada média semanal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04959" y="3903028"/>
            <a:ext cx="1585921" cy="56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21 h/s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15033" y="4933220"/>
            <a:ext cx="4782887" cy="56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9"/>
              </a:lnSpc>
            </a:pPr>
            <a:r>
              <a:rPr lang="en-US" sz="3699" b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Atividade exercida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06440" y="5636800"/>
            <a:ext cx="6381560" cy="202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4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Educação: 59,3%</a:t>
            </a:r>
          </a:p>
          <a:p>
            <a:pPr algn="l">
              <a:lnSpc>
                <a:spcPts val="600"/>
              </a:lnSpc>
            </a:pPr>
            <a:endParaRPr lang="en-US" sz="3699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        Pública: 44,1   </a:t>
            </a:r>
          </a:p>
          <a:p>
            <a:pPr algn="l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        Privada: 15,2</a:t>
            </a:r>
          </a:p>
          <a:p>
            <a:pPr marL="798829" lvl="1" indent="-399414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Outro tipo: 40,7%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18310153" cy="989869"/>
            <a:chOff x="0" y="0"/>
            <a:chExt cx="4822427" cy="2607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22427" cy="260706"/>
            </a:xfrm>
            <a:custGeom>
              <a:avLst/>
              <a:gdLst/>
              <a:ahLst/>
              <a:cxnLst/>
              <a:rect l="l" t="t" r="r" b="b"/>
              <a:pathLst>
                <a:path w="4822427" h="260706">
                  <a:moveTo>
                    <a:pt x="0" y="0"/>
                  </a:moveTo>
                  <a:lnTo>
                    <a:pt x="4822427" y="0"/>
                  </a:lnTo>
                  <a:lnTo>
                    <a:pt x="4822427" y="260706"/>
                  </a:lnTo>
                  <a:lnTo>
                    <a:pt x="0" y="260706"/>
                  </a:lnTo>
                  <a:close/>
                </a:path>
              </a:pathLst>
            </a:custGeom>
            <a:solidFill>
              <a:srgbClr val="B12E2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822427" cy="298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59598" y="-31163"/>
            <a:ext cx="16599702" cy="105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r>
              <a:rPr lang="en-US" sz="5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CONDIÇÕES GERAIS DE TRABALHO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-3390922" y="5773738"/>
            <a:ext cx="76197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Saúde-APEOESP/DIEESE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0128" y="1028700"/>
            <a:ext cx="6352905" cy="7800237"/>
          </a:xfrm>
          <a:custGeom>
            <a:avLst/>
            <a:gdLst/>
            <a:ahLst/>
            <a:cxnLst/>
            <a:rect l="l" t="t" r="r" b="b"/>
            <a:pathLst>
              <a:path w="6352905" h="7800237">
                <a:moveTo>
                  <a:pt x="0" y="0"/>
                </a:moveTo>
                <a:lnTo>
                  <a:pt x="6352904" y="0"/>
                </a:lnTo>
                <a:lnTo>
                  <a:pt x="6352904" y="7800237"/>
                </a:lnTo>
                <a:lnTo>
                  <a:pt x="0" y="7800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305" r="-265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8352677" y="1028700"/>
            <a:ext cx="8115300" cy="7756868"/>
          </a:xfrm>
          <a:custGeom>
            <a:avLst/>
            <a:gdLst/>
            <a:ahLst/>
            <a:cxnLst/>
            <a:rect l="l" t="t" r="r" b="b"/>
            <a:pathLst>
              <a:path w="8115300" h="7756868">
                <a:moveTo>
                  <a:pt x="0" y="0"/>
                </a:moveTo>
                <a:lnTo>
                  <a:pt x="8115300" y="0"/>
                </a:lnTo>
                <a:lnTo>
                  <a:pt x="8115300" y="7756868"/>
                </a:lnTo>
                <a:lnTo>
                  <a:pt x="0" y="7756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444" r="-37355" b="-79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819452" y="8442328"/>
            <a:ext cx="16649097" cy="146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00"/>
              </a:lnSpc>
              <a:spcBef>
                <a:spcPct val="0"/>
              </a:spcBef>
            </a:pPr>
            <a:r>
              <a:rPr lang="en-US" sz="8500">
                <a:solidFill>
                  <a:srgbClr val="003B6E"/>
                </a:solidFill>
                <a:latin typeface="Bukhari Script"/>
                <a:ea typeface="Bukhari Script"/>
                <a:cs typeface="Bukhari Script"/>
                <a:sym typeface="Bukhari Script"/>
              </a:rPr>
              <a:t>Percepção da gestão algoritimica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0794" y="1923877"/>
            <a:ext cx="14899666" cy="7905920"/>
          </a:xfrm>
          <a:custGeom>
            <a:avLst/>
            <a:gdLst/>
            <a:ahLst/>
            <a:cxnLst/>
            <a:rect l="l" t="t" r="r" b="b"/>
            <a:pathLst>
              <a:path w="14899666" h="7905920">
                <a:moveTo>
                  <a:pt x="0" y="0"/>
                </a:moveTo>
                <a:lnTo>
                  <a:pt x="14899666" y="0"/>
                </a:lnTo>
                <a:lnTo>
                  <a:pt x="14899666" y="7905921"/>
                </a:lnTo>
                <a:lnTo>
                  <a:pt x="0" y="7905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39" b="-80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362200" y="369397"/>
            <a:ext cx="15738102" cy="155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Distribuição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dos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respondentes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segundo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percepção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da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intensidade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digital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em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rotinas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da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Educação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Pública,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nos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últimos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cinco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anos</a:t>
            </a:r>
            <a:endParaRPr lang="en-US" sz="3799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999"/>
              </a:lnSpc>
            </a:pPr>
            <a:endParaRPr lang="en-US" sz="3799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100"/>
              </a:lnSpc>
            </a:pPr>
            <a:r>
              <a:rPr lang="en-US" sz="31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Estado de São Paulo - </a:t>
            </a:r>
            <a:r>
              <a:rPr lang="en-US" sz="31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dez</a:t>
            </a:r>
            <a:r>
              <a:rPr lang="en-US" sz="31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 de 2025 a mar. de 2026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34800" y="9690329"/>
            <a:ext cx="7619711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-APEOESP/DIEESE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-4333196" y="4404999"/>
            <a:ext cx="10287000" cy="1477002"/>
            <a:chOff x="0" y="0"/>
            <a:chExt cx="2709333" cy="389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389005"/>
            </a:xfrm>
            <a:custGeom>
              <a:avLst/>
              <a:gdLst/>
              <a:ahLst/>
              <a:cxnLst/>
              <a:rect l="l" t="t" r="r" b="b"/>
              <a:pathLst>
                <a:path w="2709333" h="389005">
                  <a:moveTo>
                    <a:pt x="0" y="0"/>
                  </a:moveTo>
                  <a:lnTo>
                    <a:pt x="2709333" y="0"/>
                  </a:lnTo>
                  <a:lnTo>
                    <a:pt x="2709333" y="389005"/>
                  </a:lnTo>
                  <a:lnTo>
                    <a:pt x="0" y="389005"/>
                  </a:lnTo>
                  <a:close/>
                </a:path>
              </a:pathLst>
            </a:custGeom>
            <a:solidFill>
              <a:srgbClr val="003B6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3" cy="427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-4091296" y="4741102"/>
            <a:ext cx="9660325" cy="9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5"/>
              </a:lnSpc>
              <a:spcBef>
                <a:spcPct val="0"/>
              </a:spcBef>
            </a:pPr>
            <a:r>
              <a:rPr lang="en-US" sz="525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DIGITALISMO E TRABALHO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6570" y="2323289"/>
            <a:ext cx="14145430" cy="7448063"/>
          </a:xfrm>
          <a:custGeom>
            <a:avLst/>
            <a:gdLst/>
            <a:ahLst/>
            <a:cxnLst/>
            <a:rect l="l" t="t" r="r" b="b"/>
            <a:pathLst>
              <a:path w="14145430" h="7448063">
                <a:moveTo>
                  <a:pt x="0" y="0"/>
                </a:moveTo>
                <a:lnTo>
                  <a:pt x="14145430" y="0"/>
                </a:lnTo>
                <a:lnTo>
                  <a:pt x="14145430" y="7448063"/>
                </a:lnTo>
                <a:lnTo>
                  <a:pt x="0" y="744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08" r="-2372" b="-1552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33600" y="276230"/>
            <a:ext cx="15876982" cy="2030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Distribuição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dos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respondentes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segundo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percepção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do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impacto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sobre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extensão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de jornadas e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intensidade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do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trabalho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motivadas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pelo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uso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de ferramentas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digitais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Educação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Pública,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nos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últimos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cinco</a:t>
            </a:r>
            <a:r>
              <a:rPr lang="en-US" sz="3799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anos</a:t>
            </a:r>
            <a:endParaRPr lang="en-US" sz="3799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999"/>
              </a:lnSpc>
            </a:pPr>
            <a:endParaRPr lang="en-US" sz="3799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algn="l">
              <a:lnSpc>
                <a:spcPts val="3100"/>
              </a:lnSpc>
            </a:pPr>
            <a:r>
              <a:rPr lang="en-US" sz="31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Estado de São Paulo - </a:t>
            </a:r>
            <a:r>
              <a:rPr lang="en-US" sz="3100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dez</a:t>
            </a:r>
            <a:r>
              <a:rPr lang="en-US" sz="31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 de 2025 a mar. de 2026  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-4333196" y="4404999"/>
            <a:ext cx="10287000" cy="1477002"/>
            <a:chOff x="0" y="0"/>
            <a:chExt cx="2709333" cy="389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389005"/>
            </a:xfrm>
            <a:custGeom>
              <a:avLst/>
              <a:gdLst/>
              <a:ahLst/>
              <a:cxnLst/>
              <a:rect l="l" t="t" r="r" b="b"/>
              <a:pathLst>
                <a:path w="2709333" h="389005">
                  <a:moveTo>
                    <a:pt x="0" y="0"/>
                  </a:moveTo>
                  <a:lnTo>
                    <a:pt x="2709333" y="0"/>
                  </a:lnTo>
                  <a:lnTo>
                    <a:pt x="2709333" y="389005"/>
                  </a:lnTo>
                  <a:lnTo>
                    <a:pt x="0" y="389005"/>
                  </a:lnTo>
                  <a:close/>
                </a:path>
              </a:pathLst>
            </a:custGeom>
            <a:solidFill>
              <a:srgbClr val="003B6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333" cy="427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-4091296" y="4741102"/>
            <a:ext cx="9660325" cy="9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5"/>
              </a:lnSpc>
              <a:spcBef>
                <a:spcPct val="0"/>
              </a:spcBef>
            </a:pPr>
            <a:r>
              <a:rPr lang="en-US" sz="525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DIGITALISMO E TRABALHO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F789A6B-0865-D067-AAFE-B8B7B956B570}"/>
              </a:ext>
            </a:extLst>
          </p:cNvPr>
          <p:cNvSpPr txBox="1"/>
          <p:nvPr/>
        </p:nvSpPr>
        <p:spPr>
          <a:xfrm>
            <a:off x="11734800" y="9690329"/>
            <a:ext cx="7619711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Fonte- Pesquisa CT e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-APEOESP/DIEESE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841</Words>
  <Application>Microsoft Office PowerPoint</Application>
  <PresentationFormat>Personalizar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 MT Pro</vt:lpstr>
      <vt:lpstr>Calibri</vt:lpstr>
      <vt:lpstr>Bukhari Script</vt:lpstr>
      <vt:lpstr>Open Sans Bold</vt:lpstr>
      <vt:lpstr>Arial</vt:lpstr>
      <vt:lpstr>Open Sans</vt:lpstr>
      <vt:lpstr>Poppins Bold</vt:lpstr>
      <vt:lpstr>Arial MT Pro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 um subtítulo</dc:title>
  <dc:creator>Thomaz Ferreira Jensen</dc:creator>
  <cp:lastModifiedBy>Thomaz Jensen</cp:lastModifiedBy>
  <cp:revision>5</cp:revision>
  <dcterms:created xsi:type="dcterms:W3CDTF">2006-08-16T00:00:00Z</dcterms:created>
  <dcterms:modified xsi:type="dcterms:W3CDTF">2026-05-04T18:10:28Z</dcterms:modified>
  <dc:identifier>DAHFuiiTsOo</dc:identifier>
</cp:coreProperties>
</file>