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4"/>
  </p:notesMasterIdLst>
  <p:sldIdLst>
    <p:sldId id="256" r:id="rId2"/>
    <p:sldId id="257" r:id="rId3"/>
    <p:sldId id="269" r:id="rId4"/>
    <p:sldId id="258" r:id="rId5"/>
    <p:sldId id="262" r:id="rId6"/>
    <p:sldId id="263" r:id="rId7"/>
    <p:sldId id="264" r:id="rId8"/>
    <p:sldId id="265" r:id="rId9"/>
    <p:sldId id="270" r:id="rId10"/>
    <p:sldId id="266" r:id="rId11"/>
    <p:sldId id="271" r:id="rId12"/>
    <p:sldId id="279" r:id="rId13"/>
    <p:sldId id="272" r:id="rId14"/>
    <p:sldId id="259" r:id="rId15"/>
    <p:sldId id="260" r:id="rId16"/>
    <p:sldId id="261" r:id="rId17"/>
    <p:sldId id="267" r:id="rId18"/>
    <p:sldId id="268" r:id="rId19"/>
    <p:sldId id="274" r:id="rId20"/>
    <p:sldId id="275" r:id="rId21"/>
    <p:sldId id="276" r:id="rId22"/>
    <p:sldId id="277" r:id="rId23"/>
    <p:sldId id="278" r:id="rId24"/>
    <p:sldId id="280" r:id="rId25"/>
    <p:sldId id="282" r:id="rId26"/>
    <p:sldId id="283" r:id="rId27"/>
    <p:sldId id="284" r:id="rId28"/>
    <p:sldId id="285" r:id="rId29"/>
    <p:sldId id="286" r:id="rId30"/>
    <p:sldId id="287" r:id="rId31"/>
    <p:sldId id="288" r:id="rId32"/>
    <p:sldId id="281" r:id="rId33"/>
  </p:sldIdLst>
  <p:sldSz cx="10080625" cy="5670550"/>
  <p:notesSz cx="7559675" cy="106918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9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60175" y="801875"/>
            <a:ext cx="5040025" cy="4009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55950" y="5078600"/>
            <a:ext cx="6047725" cy="48113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755950" y="5078600"/>
            <a:ext cx="6047725" cy="481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notes"/>
          <p:cNvSpPr>
            <a:spLocks noGrp="1" noRot="1" noChangeAspect="1"/>
          </p:cNvSpPr>
          <p:nvPr>
            <p:ph type="sldImg" idx="2"/>
          </p:nvPr>
        </p:nvSpPr>
        <p:spPr>
          <a:xfrm>
            <a:off x="217488" y="801688"/>
            <a:ext cx="7126287" cy="40100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1afb5fefc1_0_0:notes"/>
          <p:cNvSpPr>
            <a:spLocks noGrp="1" noRot="1" noChangeAspect="1"/>
          </p:cNvSpPr>
          <p:nvPr>
            <p:ph type="sldImg" idx="2"/>
          </p:nvPr>
        </p:nvSpPr>
        <p:spPr>
          <a:xfrm>
            <a:off x="217488" y="801688"/>
            <a:ext cx="7126287"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1afb5fefc1_0_0:notes"/>
          <p:cNvSpPr txBox="1">
            <a:spLocks noGrp="1"/>
          </p:cNvSpPr>
          <p:nvPr>
            <p:ph type="body" idx="1"/>
          </p:nvPr>
        </p:nvSpPr>
        <p:spPr>
          <a:xfrm>
            <a:off x="755950" y="5078600"/>
            <a:ext cx="60477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b8340a81cf_0_1:notes"/>
          <p:cNvSpPr>
            <a:spLocks noGrp="1" noRot="1" noChangeAspect="1"/>
          </p:cNvSpPr>
          <p:nvPr>
            <p:ph type="sldImg" idx="2"/>
          </p:nvPr>
        </p:nvSpPr>
        <p:spPr>
          <a:xfrm>
            <a:off x="217488" y="801688"/>
            <a:ext cx="7126287"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b8340a81cf_0_1:notes"/>
          <p:cNvSpPr txBox="1">
            <a:spLocks noGrp="1"/>
          </p:cNvSpPr>
          <p:nvPr>
            <p:ph type="body" idx="1"/>
          </p:nvPr>
        </p:nvSpPr>
        <p:spPr>
          <a:xfrm>
            <a:off x="755950" y="5078600"/>
            <a:ext cx="60477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b8340a81cf_0_9:notes"/>
          <p:cNvSpPr>
            <a:spLocks noGrp="1" noRot="1" noChangeAspect="1"/>
          </p:cNvSpPr>
          <p:nvPr>
            <p:ph type="sldImg" idx="2"/>
          </p:nvPr>
        </p:nvSpPr>
        <p:spPr>
          <a:xfrm>
            <a:off x="217488" y="801688"/>
            <a:ext cx="7126287"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b8340a81cf_0_9:notes"/>
          <p:cNvSpPr txBox="1">
            <a:spLocks noGrp="1"/>
          </p:cNvSpPr>
          <p:nvPr>
            <p:ph type="body" idx="1"/>
          </p:nvPr>
        </p:nvSpPr>
        <p:spPr>
          <a:xfrm>
            <a:off x="755950" y="5078600"/>
            <a:ext cx="60477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a:extLst>
            <a:ext uri="{FF2B5EF4-FFF2-40B4-BE49-F238E27FC236}">
              <a16:creationId xmlns:a16="http://schemas.microsoft.com/office/drawing/2014/main" id="{D80022E9-F2EE-A6EA-E31C-79C26BC714D4}"/>
            </a:ext>
          </a:extLst>
        </p:cNvPr>
        <p:cNvGrpSpPr/>
        <p:nvPr/>
      </p:nvGrpSpPr>
      <p:grpSpPr>
        <a:xfrm>
          <a:off x="0" y="0"/>
          <a:ext cx="0" cy="0"/>
          <a:chOff x="0" y="0"/>
          <a:chExt cx="0" cy="0"/>
        </a:xfrm>
      </p:grpSpPr>
      <p:sp>
        <p:nvSpPr>
          <p:cNvPr id="57" name="Google Shape;57;p1:notes">
            <a:extLst>
              <a:ext uri="{FF2B5EF4-FFF2-40B4-BE49-F238E27FC236}">
                <a16:creationId xmlns:a16="http://schemas.microsoft.com/office/drawing/2014/main" id="{8B7D7A14-1090-B411-4CF6-42015B8C9268}"/>
              </a:ext>
            </a:extLst>
          </p:cNvPr>
          <p:cNvSpPr txBox="1">
            <a:spLocks noGrp="1"/>
          </p:cNvSpPr>
          <p:nvPr>
            <p:ph type="body" idx="1"/>
          </p:nvPr>
        </p:nvSpPr>
        <p:spPr>
          <a:xfrm>
            <a:off x="755950" y="5078600"/>
            <a:ext cx="6047725" cy="481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notes">
            <a:extLst>
              <a:ext uri="{FF2B5EF4-FFF2-40B4-BE49-F238E27FC236}">
                <a16:creationId xmlns:a16="http://schemas.microsoft.com/office/drawing/2014/main" id="{6DDB0F7D-B958-940F-8D83-852639682A6E}"/>
              </a:ext>
            </a:extLst>
          </p:cNvPr>
          <p:cNvSpPr>
            <a:spLocks noGrp="1" noRot="1" noChangeAspect="1"/>
          </p:cNvSpPr>
          <p:nvPr>
            <p:ph type="sldImg" idx="2"/>
          </p:nvPr>
        </p:nvSpPr>
        <p:spPr>
          <a:xfrm>
            <a:off x="217488" y="801688"/>
            <a:ext cx="7126287" cy="40100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456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8"/>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38"/>
        <p:cNvGrpSpPr/>
        <p:nvPr/>
      </p:nvGrpSpPr>
      <p:grpSpPr>
        <a:xfrm>
          <a:off x="0" y="0"/>
          <a:ext cx="0" cy="0"/>
          <a:chOff x="0" y="0"/>
          <a:chExt cx="0" cy="0"/>
        </a:xfrm>
      </p:grpSpPr>
      <p:sp>
        <p:nvSpPr>
          <p:cNvPr id="39" name="Google Shape;39;p11"/>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1"/>
          <p:cNvSpPr txBox="1">
            <a:spLocks noGrp="1"/>
          </p:cNvSpPr>
          <p:nvPr>
            <p:ph type="body" idx="1"/>
          </p:nvPr>
        </p:nvSpPr>
        <p:spPr>
          <a:xfrm>
            <a:off x="504000" y="1326600"/>
            <a:ext cx="90714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1" name="Google Shape;41;p11"/>
          <p:cNvSpPr txBox="1">
            <a:spLocks noGrp="1"/>
          </p:cNvSpPr>
          <p:nvPr>
            <p:ph type="body" idx="2"/>
          </p:nvPr>
        </p:nvSpPr>
        <p:spPr>
          <a:xfrm>
            <a:off x="504000" y="3044160"/>
            <a:ext cx="90714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42"/>
        <p:cNvGrpSpPr/>
        <p:nvPr/>
      </p:nvGrpSpPr>
      <p:grpSpPr>
        <a:xfrm>
          <a:off x="0" y="0"/>
          <a:ext cx="0" cy="0"/>
          <a:chOff x="0" y="0"/>
          <a:chExt cx="0" cy="0"/>
        </a:xfrm>
      </p:grpSpPr>
      <p:sp>
        <p:nvSpPr>
          <p:cNvPr id="43" name="Google Shape;43;p12"/>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2"/>
          <p:cNvSpPr txBox="1">
            <a:spLocks noGrp="1"/>
          </p:cNvSpPr>
          <p:nvPr>
            <p:ph type="body" idx="1"/>
          </p:nvPr>
        </p:nvSpPr>
        <p:spPr>
          <a:xfrm>
            <a:off x="504000" y="132660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5" name="Google Shape;45;p12"/>
          <p:cNvSpPr txBox="1">
            <a:spLocks noGrp="1"/>
          </p:cNvSpPr>
          <p:nvPr>
            <p:ph type="body" idx="2"/>
          </p:nvPr>
        </p:nvSpPr>
        <p:spPr>
          <a:xfrm>
            <a:off x="5152320" y="132660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6" name="Google Shape;46;p12"/>
          <p:cNvSpPr txBox="1">
            <a:spLocks noGrp="1"/>
          </p:cNvSpPr>
          <p:nvPr>
            <p:ph type="body" idx="3"/>
          </p:nvPr>
        </p:nvSpPr>
        <p:spPr>
          <a:xfrm>
            <a:off x="504000" y="304416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7" name="Google Shape;47;p12"/>
          <p:cNvSpPr txBox="1">
            <a:spLocks noGrp="1"/>
          </p:cNvSpPr>
          <p:nvPr>
            <p:ph type="body" idx="4"/>
          </p:nvPr>
        </p:nvSpPr>
        <p:spPr>
          <a:xfrm>
            <a:off x="5152320" y="304416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48"/>
        <p:cNvGrpSpPr/>
        <p:nvPr/>
      </p:nvGrpSpPr>
      <p:grpSpPr>
        <a:xfrm>
          <a:off x="0" y="0"/>
          <a:ext cx="0" cy="0"/>
          <a:chOff x="0" y="0"/>
          <a:chExt cx="0" cy="0"/>
        </a:xfrm>
      </p:grpSpPr>
      <p:sp>
        <p:nvSpPr>
          <p:cNvPr id="49" name="Google Shape;49;p13"/>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13"/>
          <p:cNvSpPr txBox="1">
            <a:spLocks noGrp="1"/>
          </p:cNvSpPr>
          <p:nvPr>
            <p:ph type="body" idx="1"/>
          </p:nvPr>
        </p:nvSpPr>
        <p:spPr>
          <a:xfrm>
            <a:off x="504000" y="1326600"/>
            <a:ext cx="29208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1" name="Google Shape;51;p13"/>
          <p:cNvSpPr txBox="1">
            <a:spLocks noGrp="1"/>
          </p:cNvSpPr>
          <p:nvPr>
            <p:ph type="body" idx="2"/>
          </p:nvPr>
        </p:nvSpPr>
        <p:spPr>
          <a:xfrm>
            <a:off x="3571200" y="1326600"/>
            <a:ext cx="29208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2" name="Google Shape;52;p13"/>
          <p:cNvSpPr txBox="1">
            <a:spLocks noGrp="1"/>
          </p:cNvSpPr>
          <p:nvPr>
            <p:ph type="body" idx="3"/>
          </p:nvPr>
        </p:nvSpPr>
        <p:spPr>
          <a:xfrm>
            <a:off x="6638040" y="1326600"/>
            <a:ext cx="29208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3" name="Google Shape;53;p13"/>
          <p:cNvSpPr txBox="1">
            <a:spLocks noGrp="1"/>
          </p:cNvSpPr>
          <p:nvPr>
            <p:ph type="body" idx="4"/>
          </p:nvPr>
        </p:nvSpPr>
        <p:spPr>
          <a:xfrm>
            <a:off x="504000" y="3044160"/>
            <a:ext cx="29208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4" name="Google Shape;54;p13"/>
          <p:cNvSpPr txBox="1">
            <a:spLocks noGrp="1"/>
          </p:cNvSpPr>
          <p:nvPr>
            <p:ph type="body" idx="5"/>
          </p:nvPr>
        </p:nvSpPr>
        <p:spPr>
          <a:xfrm>
            <a:off x="3571200" y="3044160"/>
            <a:ext cx="29208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5" name="Google Shape;55;p13"/>
          <p:cNvSpPr txBox="1">
            <a:spLocks noGrp="1"/>
          </p:cNvSpPr>
          <p:nvPr>
            <p:ph type="body" idx="6"/>
          </p:nvPr>
        </p:nvSpPr>
        <p:spPr>
          <a:xfrm>
            <a:off x="6638040" y="3044160"/>
            <a:ext cx="29208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 name="Google Shape;11;p3"/>
          <p:cNvSpPr txBox="1">
            <a:spLocks noGrp="1"/>
          </p:cNvSpPr>
          <p:nvPr>
            <p:ph type="subTitle" idx="1"/>
          </p:nvPr>
        </p:nvSpPr>
        <p:spPr>
          <a:xfrm>
            <a:off x="504000" y="1326600"/>
            <a:ext cx="9071400" cy="32880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12"/>
        <p:cNvGrpSpPr/>
        <p:nvPr/>
      </p:nvGrpSpPr>
      <p:grpSpPr>
        <a:xfrm>
          <a:off x="0" y="0"/>
          <a:ext cx="0" cy="0"/>
          <a:chOff x="0" y="0"/>
          <a:chExt cx="0" cy="0"/>
        </a:xfrm>
      </p:grpSpPr>
      <p:sp>
        <p:nvSpPr>
          <p:cNvPr id="13" name="Google Shape;13;p4"/>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4"/>
          <p:cNvSpPr txBox="1">
            <a:spLocks noGrp="1"/>
          </p:cNvSpPr>
          <p:nvPr>
            <p:ph type="body" idx="1"/>
          </p:nvPr>
        </p:nvSpPr>
        <p:spPr>
          <a:xfrm>
            <a:off x="504000" y="1326600"/>
            <a:ext cx="9071400" cy="32880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5"/>
          <p:cNvSpPr txBox="1">
            <a:spLocks noGrp="1"/>
          </p:cNvSpPr>
          <p:nvPr>
            <p:ph type="body" idx="1"/>
          </p:nvPr>
        </p:nvSpPr>
        <p:spPr>
          <a:xfrm>
            <a:off x="504000" y="1326600"/>
            <a:ext cx="4426500" cy="32880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8" name="Google Shape;18;p5"/>
          <p:cNvSpPr txBox="1">
            <a:spLocks noGrp="1"/>
          </p:cNvSpPr>
          <p:nvPr>
            <p:ph type="body" idx="2"/>
          </p:nvPr>
        </p:nvSpPr>
        <p:spPr>
          <a:xfrm>
            <a:off x="5152320" y="1326600"/>
            <a:ext cx="4426500" cy="32880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9"/>
        <p:cNvGrpSpPr/>
        <p:nvPr/>
      </p:nvGrpSpPr>
      <p:grpSpPr>
        <a:xfrm>
          <a:off x="0" y="0"/>
          <a:ext cx="0" cy="0"/>
          <a:chOff x="0" y="0"/>
          <a:chExt cx="0" cy="0"/>
        </a:xfrm>
      </p:grpSpPr>
      <p:sp>
        <p:nvSpPr>
          <p:cNvPr id="20" name="Google Shape;20;p6"/>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1"/>
        <p:cNvGrpSpPr/>
        <p:nvPr/>
      </p:nvGrpSpPr>
      <p:grpSpPr>
        <a:xfrm>
          <a:off x="0" y="0"/>
          <a:ext cx="0" cy="0"/>
          <a:chOff x="0" y="0"/>
          <a:chExt cx="0" cy="0"/>
        </a:xfrm>
      </p:grpSpPr>
      <p:sp>
        <p:nvSpPr>
          <p:cNvPr id="22" name="Google Shape;22;p7"/>
          <p:cNvSpPr txBox="1">
            <a:spLocks noGrp="1"/>
          </p:cNvSpPr>
          <p:nvPr>
            <p:ph type="subTitle" idx="1"/>
          </p:nvPr>
        </p:nvSpPr>
        <p:spPr>
          <a:xfrm>
            <a:off x="504000" y="226080"/>
            <a:ext cx="9071400" cy="43866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23"/>
        <p:cNvGrpSpPr/>
        <p:nvPr/>
      </p:nvGrpSpPr>
      <p:grpSpPr>
        <a:xfrm>
          <a:off x="0" y="0"/>
          <a:ext cx="0" cy="0"/>
          <a:chOff x="0" y="0"/>
          <a:chExt cx="0" cy="0"/>
        </a:xfrm>
      </p:grpSpPr>
      <p:sp>
        <p:nvSpPr>
          <p:cNvPr id="24" name="Google Shape;24;p8"/>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body" idx="1"/>
          </p:nvPr>
        </p:nvSpPr>
        <p:spPr>
          <a:xfrm>
            <a:off x="504000" y="132660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6" name="Google Shape;26;p8"/>
          <p:cNvSpPr txBox="1">
            <a:spLocks noGrp="1"/>
          </p:cNvSpPr>
          <p:nvPr>
            <p:ph type="body" idx="2"/>
          </p:nvPr>
        </p:nvSpPr>
        <p:spPr>
          <a:xfrm>
            <a:off x="5152320" y="1326600"/>
            <a:ext cx="4426500" cy="32880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7" name="Google Shape;27;p8"/>
          <p:cNvSpPr txBox="1">
            <a:spLocks noGrp="1"/>
          </p:cNvSpPr>
          <p:nvPr>
            <p:ph type="body" idx="3"/>
          </p:nvPr>
        </p:nvSpPr>
        <p:spPr>
          <a:xfrm>
            <a:off x="504000" y="304416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28"/>
        <p:cNvGrpSpPr/>
        <p:nvPr/>
      </p:nvGrpSpPr>
      <p:grpSpPr>
        <a:xfrm>
          <a:off x="0" y="0"/>
          <a:ext cx="0" cy="0"/>
          <a:chOff x="0" y="0"/>
          <a:chExt cx="0" cy="0"/>
        </a:xfrm>
      </p:grpSpPr>
      <p:sp>
        <p:nvSpPr>
          <p:cNvPr id="29" name="Google Shape;29;p9"/>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9"/>
          <p:cNvSpPr txBox="1">
            <a:spLocks noGrp="1"/>
          </p:cNvSpPr>
          <p:nvPr>
            <p:ph type="body" idx="1"/>
          </p:nvPr>
        </p:nvSpPr>
        <p:spPr>
          <a:xfrm>
            <a:off x="504000" y="1326600"/>
            <a:ext cx="4426500" cy="32880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body" idx="2"/>
          </p:nvPr>
        </p:nvSpPr>
        <p:spPr>
          <a:xfrm>
            <a:off x="5152320" y="132660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2" name="Google Shape;32;p9"/>
          <p:cNvSpPr txBox="1">
            <a:spLocks noGrp="1"/>
          </p:cNvSpPr>
          <p:nvPr>
            <p:ph type="body" idx="3"/>
          </p:nvPr>
        </p:nvSpPr>
        <p:spPr>
          <a:xfrm>
            <a:off x="5152320" y="304416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504000" y="226080"/>
            <a:ext cx="9071400" cy="9462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504000" y="132660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6" name="Google Shape;36;p10"/>
          <p:cNvSpPr txBox="1">
            <a:spLocks noGrp="1"/>
          </p:cNvSpPr>
          <p:nvPr>
            <p:ph type="body" idx="2"/>
          </p:nvPr>
        </p:nvSpPr>
        <p:spPr>
          <a:xfrm>
            <a:off x="5152320" y="1326600"/>
            <a:ext cx="44265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7" name="Google Shape;37;p10"/>
          <p:cNvSpPr txBox="1">
            <a:spLocks noGrp="1"/>
          </p:cNvSpPr>
          <p:nvPr>
            <p:ph type="body" idx="3"/>
          </p:nvPr>
        </p:nvSpPr>
        <p:spPr>
          <a:xfrm>
            <a:off x="504000" y="3044160"/>
            <a:ext cx="9071400" cy="156810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03640" y="226080"/>
            <a:ext cx="9072300" cy="946500"/>
          </a:xfrm>
          <a:prstGeom prst="rect">
            <a:avLst/>
          </a:prstGeom>
          <a:noFill/>
          <a:ln>
            <a:noFill/>
          </a:ln>
        </p:spPr>
        <p:txBody>
          <a:bodyPr spcFirstLastPara="1" wrap="square" lIns="0" tIns="0" rIns="0" bIns="0" anchor="ctr" anchorCtr="0">
            <a:noAutofit/>
          </a:bodyPr>
          <a:lstStyle>
            <a:lvl1pPr marR="0" lvl="0" algn="l">
              <a:spcBef>
                <a:spcPts val="0"/>
              </a:spcBef>
              <a:spcAft>
                <a:spcPts val="0"/>
              </a:spcAft>
              <a:buSzPts val="1400"/>
              <a:buNone/>
              <a:defRPr sz="1800" b="0" i="0" u="none" strike="noStrike" cap="none"/>
            </a:lvl1pPr>
            <a:lvl2pPr marR="0" lvl="1" algn="l">
              <a:spcBef>
                <a:spcPts val="0"/>
              </a:spcBef>
              <a:spcAft>
                <a:spcPts val="0"/>
              </a:spcAft>
              <a:buSzPts val="1400"/>
              <a:buNone/>
              <a:defRPr sz="1800" b="0" i="0" u="none" strike="noStrike" cap="none"/>
            </a:lvl2pPr>
            <a:lvl3pPr marR="0" lvl="2" algn="l">
              <a:spcBef>
                <a:spcPts val="0"/>
              </a:spcBef>
              <a:spcAft>
                <a:spcPts val="0"/>
              </a:spcAft>
              <a:buSzPts val="1400"/>
              <a:buNone/>
              <a:defRPr sz="1800" b="0" i="0" u="none" strike="noStrike" cap="none"/>
            </a:lvl3pPr>
            <a:lvl4pPr marR="0" lvl="3" algn="l">
              <a:spcBef>
                <a:spcPts val="0"/>
              </a:spcBef>
              <a:spcAft>
                <a:spcPts val="0"/>
              </a:spcAft>
              <a:buSzPts val="1400"/>
              <a:buNone/>
              <a:defRPr sz="1800" b="0" i="0" u="none" strike="noStrike" cap="none"/>
            </a:lvl4pPr>
            <a:lvl5pPr marR="0" lvl="4" algn="l">
              <a:spcBef>
                <a:spcPts val="0"/>
              </a:spcBef>
              <a:spcAft>
                <a:spcPts val="0"/>
              </a:spcAft>
              <a:buSzPts val="1400"/>
              <a:buNone/>
              <a:defRPr sz="1800" b="0" i="0" u="none" strike="noStrike" cap="none"/>
            </a:lvl5pPr>
            <a:lvl6pPr marR="0" lvl="5" algn="l">
              <a:spcBef>
                <a:spcPts val="0"/>
              </a:spcBef>
              <a:spcAft>
                <a:spcPts val="0"/>
              </a:spcAft>
              <a:buSzPts val="1400"/>
              <a:buNone/>
              <a:defRPr sz="1800" b="0" i="0" u="none" strike="noStrike" cap="none"/>
            </a:lvl6pPr>
            <a:lvl7pPr marR="0" lvl="6" algn="l">
              <a:spcBef>
                <a:spcPts val="0"/>
              </a:spcBef>
              <a:spcAft>
                <a:spcPts val="0"/>
              </a:spcAft>
              <a:buSzPts val="1400"/>
              <a:buNone/>
              <a:defRPr sz="1800" b="0" i="0" u="none" strike="noStrike" cap="none"/>
            </a:lvl7pPr>
            <a:lvl8pPr marR="0" lvl="7" algn="l">
              <a:spcBef>
                <a:spcPts val="0"/>
              </a:spcBef>
              <a:spcAft>
                <a:spcPts val="0"/>
              </a:spcAft>
              <a:buSzPts val="1400"/>
              <a:buNone/>
              <a:defRPr sz="1800" b="0" i="0" u="none" strike="noStrike" cap="none"/>
            </a:lvl8pPr>
            <a:lvl9pPr marR="0" lvl="8" algn="l">
              <a:spcBef>
                <a:spcPts val="0"/>
              </a:spcBef>
              <a:spcAft>
                <a:spcPts val="0"/>
              </a:spcAft>
              <a:buSzPts val="1400"/>
              <a:buNone/>
              <a:defRPr sz="1800" b="0" i="0" u="none" strike="noStrike" cap="none"/>
            </a:lvl9pPr>
          </a:lstStyle>
          <a:p>
            <a:endParaRPr/>
          </a:p>
        </p:txBody>
      </p:sp>
      <p:sp>
        <p:nvSpPr>
          <p:cNvPr id="7" name="Google Shape;7;p1"/>
          <p:cNvSpPr txBox="1">
            <a:spLocks noGrp="1"/>
          </p:cNvSpPr>
          <p:nvPr>
            <p:ph type="body" idx="1"/>
          </p:nvPr>
        </p:nvSpPr>
        <p:spPr>
          <a:xfrm>
            <a:off x="503640" y="1326600"/>
            <a:ext cx="9072300" cy="3288600"/>
          </a:xfrm>
          <a:prstGeom prst="rect">
            <a:avLst/>
          </a:prstGeom>
          <a:noFill/>
          <a:ln>
            <a:noFill/>
          </a:ln>
        </p:spPr>
        <p:txBody>
          <a:bodyPr spcFirstLastPara="1" wrap="square" lIns="0" tIns="0" rIns="0" bIns="0" anchor="t" anchorCtr="0">
            <a:normAutofit/>
          </a:bodyPr>
          <a:lstStyle>
            <a:lvl1pPr marL="457200" marR="0" lvl="0" indent="-228600" algn="l">
              <a:spcBef>
                <a:spcPts val="0"/>
              </a:spcBef>
              <a:spcAft>
                <a:spcPts val="0"/>
              </a:spcAft>
              <a:buSzPts val="1400"/>
              <a:buNone/>
              <a:defRPr sz="1800" b="0" i="0" u="none" strike="noStrike" cap="none"/>
            </a:lvl1pPr>
            <a:lvl2pPr marL="914400" marR="0" lvl="1" indent="-228600" algn="l">
              <a:spcBef>
                <a:spcPts val="0"/>
              </a:spcBef>
              <a:spcAft>
                <a:spcPts val="0"/>
              </a:spcAft>
              <a:buSzPts val="1400"/>
              <a:buNone/>
              <a:defRPr sz="1800" b="0" i="0" u="none" strike="noStrike" cap="none"/>
            </a:lvl2pPr>
            <a:lvl3pPr marL="1371600" marR="0" lvl="2" indent="-228600" algn="l">
              <a:spcBef>
                <a:spcPts val="0"/>
              </a:spcBef>
              <a:spcAft>
                <a:spcPts val="0"/>
              </a:spcAft>
              <a:buSzPts val="1400"/>
              <a:buNone/>
              <a:defRPr sz="1800" b="0" i="0" u="none" strike="noStrike" cap="none"/>
            </a:lvl3pPr>
            <a:lvl4pPr marL="1828800" marR="0" lvl="3" indent="-228600" algn="l">
              <a:spcBef>
                <a:spcPts val="0"/>
              </a:spcBef>
              <a:spcAft>
                <a:spcPts val="0"/>
              </a:spcAft>
              <a:buSzPts val="1400"/>
              <a:buNone/>
              <a:defRPr sz="1800" b="0" i="0" u="none" strike="noStrike" cap="none"/>
            </a:lvl4pPr>
            <a:lvl5pPr marL="2286000" marR="0" lvl="4" indent="-228600" algn="l">
              <a:spcBef>
                <a:spcPts val="0"/>
              </a:spcBef>
              <a:spcAft>
                <a:spcPts val="0"/>
              </a:spcAft>
              <a:buSzPts val="1400"/>
              <a:buNone/>
              <a:defRPr sz="1800" b="0" i="0" u="none" strike="noStrike" cap="none"/>
            </a:lvl5pPr>
            <a:lvl6pPr marL="2743200" marR="0" lvl="5" indent="-228600" algn="l">
              <a:spcBef>
                <a:spcPts val="0"/>
              </a:spcBef>
              <a:spcAft>
                <a:spcPts val="0"/>
              </a:spcAft>
              <a:buSzPts val="1400"/>
              <a:buNone/>
              <a:defRPr sz="1800" b="0" i="0" u="none" strike="noStrike" cap="none"/>
            </a:lvl6pPr>
            <a:lvl7pPr marL="3200400" marR="0" lvl="6" indent="-228600" algn="l">
              <a:spcBef>
                <a:spcPts val="0"/>
              </a:spcBef>
              <a:spcAft>
                <a:spcPts val="0"/>
              </a:spcAft>
              <a:buSzPts val="1400"/>
              <a:buNone/>
              <a:defRPr sz="1800" b="0" i="0" u="none" strike="noStrike" cap="none"/>
            </a:lvl7pPr>
            <a:lvl8pPr marL="3657600" marR="0" lvl="7" indent="-228600" algn="l">
              <a:spcBef>
                <a:spcPts val="0"/>
              </a:spcBef>
              <a:spcAft>
                <a:spcPts val="0"/>
              </a:spcAft>
              <a:buSzPts val="1400"/>
              <a:buNone/>
              <a:defRPr sz="1800" b="0" i="0" u="none" strike="noStrike" cap="none"/>
            </a:lvl8pPr>
            <a:lvl9pPr marL="4114800" marR="0" lvl="8" indent="-228600" algn="l">
              <a:spcBef>
                <a:spcPts val="0"/>
              </a:spcBef>
              <a:spcAft>
                <a:spcPts val="0"/>
              </a:spcAft>
              <a:buSzPts val="1400"/>
              <a:buNone/>
              <a:defRPr sz="1800" b="0" i="0" u="none" strike="noStrike" cap="none"/>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pic>
        <p:nvPicPr>
          <p:cNvPr id="60" name="Google Shape;60;p14"/>
          <p:cNvPicPr preferRelativeResize="0"/>
          <p:nvPr/>
        </p:nvPicPr>
        <p:blipFill rotWithShape="1">
          <a:blip r:embed="rId3">
            <a:alphaModFix/>
          </a:blip>
          <a:srcRect/>
          <a:stretch/>
        </p:blipFill>
        <p:spPr>
          <a:xfrm>
            <a:off x="2036064" y="117288"/>
            <a:ext cx="5949696" cy="4601016"/>
          </a:xfrm>
          <a:prstGeom prst="rect">
            <a:avLst/>
          </a:prstGeom>
          <a:noFill/>
          <a:ln>
            <a:noFill/>
          </a:ln>
        </p:spPr>
      </p:pic>
      <p:sp>
        <p:nvSpPr>
          <p:cNvPr id="2" name="CaixaDeTexto 1">
            <a:extLst>
              <a:ext uri="{FF2B5EF4-FFF2-40B4-BE49-F238E27FC236}">
                <a16:creationId xmlns:a16="http://schemas.microsoft.com/office/drawing/2014/main" id="{1F9EB94A-240E-84AC-414F-4AD1135E4E3C}"/>
              </a:ext>
            </a:extLst>
          </p:cNvPr>
          <p:cNvSpPr txBox="1"/>
          <p:nvPr/>
        </p:nvSpPr>
        <p:spPr>
          <a:xfrm>
            <a:off x="-1" y="5058192"/>
            <a:ext cx="10080625" cy="461665"/>
          </a:xfrm>
          <a:prstGeom prst="rect">
            <a:avLst/>
          </a:prstGeom>
          <a:noFill/>
        </p:spPr>
        <p:txBody>
          <a:bodyPr wrap="square">
            <a:spAutoFit/>
          </a:bodyPr>
          <a:lstStyle/>
          <a:p>
            <a:pPr algn="ctr"/>
            <a:r>
              <a:rPr lang="pt-BR" sz="2400" b="1" u="sng" dirty="0">
                <a:latin typeface="Calibri" panose="020F0502020204030204" pitchFamily="34" charset="0"/>
                <a:cs typeface="Calibri" panose="020F0502020204030204" pitchFamily="34" charset="0"/>
              </a:rPr>
              <a:t>Secretaria de Legislação e Defesa dos Associados</a:t>
            </a:r>
            <a:endParaRPr lang="pt-BR" sz="2400" b="1" u="sn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54F046E7-F6C4-99AF-925F-CDB9F673BFC2}"/>
              </a:ext>
            </a:extLst>
          </p:cNvPr>
          <p:cNvSpPr>
            <a:spLocks noGrp="1"/>
          </p:cNvSpPr>
          <p:nvPr>
            <p:ph type="subTitle" idx="1"/>
          </p:nvPr>
        </p:nvSpPr>
        <p:spPr>
          <a:xfrm>
            <a:off x="268223" y="146305"/>
            <a:ext cx="9545477" cy="5211306"/>
          </a:xfrm>
        </p:spPr>
        <p:txBody>
          <a:bodyPr/>
          <a:lstStyle/>
          <a:p>
            <a:pPr marL="0" indent="0" algn="ctr">
              <a:lnSpc>
                <a:spcPct val="150000"/>
              </a:lnSpc>
            </a:pPr>
            <a:endParaRPr lang="pt-BR" sz="1600" b="1" u="sng" dirty="0"/>
          </a:p>
          <a:p>
            <a:pPr marL="0" indent="0" algn="ctr">
              <a:lnSpc>
                <a:spcPct val="150000"/>
              </a:lnSpc>
            </a:pPr>
            <a:r>
              <a:rPr lang="pt-BR" sz="4000" b="1" u="sng" dirty="0">
                <a:latin typeface="Calibri" panose="020F0502020204030204" pitchFamily="34" charset="0"/>
                <a:cs typeface="Calibri" panose="020F0502020204030204" pitchFamily="34" charset="0"/>
              </a:rPr>
              <a:t>Redução de Jornada</a:t>
            </a:r>
          </a:p>
          <a:p>
            <a:pPr marL="0" indent="0" algn="ctr">
              <a:lnSpc>
                <a:spcPct val="150000"/>
              </a:lnSpc>
            </a:pPr>
            <a:endParaRPr lang="pt-BR" sz="4000" b="1" u="sng" dirty="0">
              <a:latin typeface="Calibri" panose="020F0502020204030204" pitchFamily="34" charset="0"/>
              <a:cs typeface="Calibri" panose="020F0502020204030204" pitchFamily="34" charset="0"/>
            </a:endParaRPr>
          </a:p>
          <a:p>
            <a:pPr marL="0" indent="0" algn="just">
              <a:lnSpc>
                <a:spcPct val="150000"/>
              </a:lnSpc>
            </a:pPr>
            <a:r>
              <a:rPr lang="pt-BR" sz="4000" dirty="0">
                <a:latin typeface="Calibri" panose="020F0502020204030204" pitchFamily="34" charset="0"/>
                <a:cs typeface="Calibri" panose="020F0502020204030204" pitchFamily="34" charset="0"/>
              </a:rPr>
              <a:t>Vedada sempre que existirem aulas livres da disciplina do cargo disponíveis na unidade escolar.</a:t>
            </a:r>
          </a:p>
          <a:p>
            <a:pPr marL="0" indent="0" algn="just">
              <a:lnSpc>
                <a:spcPct val="150000"/>
              </a:lnSpc>
            </a:pPr>
            <a:endParaRPr lang="pt-BR" sz="1600" dirty="0">
              <a:latin typeface="Calibri" panose="020F0502020204030204" pitchFamily="34" charset="0"/>
              <a:cs typeface="Calibri" panose="020F0502020204030204" pitchFamily="34" charset="0"/>
            </a:endParaRPr>
          </a:p>
          <a:p>
            <a:endParaRPr lang="pt-BR" dirty="0"/>
          </a:p>
        </p:txBody>
      </p:sp>
      <p:pic>
        <p:nvPicPr>
          <p:cNvPr id="2" name="Google Shape;60;p14">
            <a:extLst>
              <a:ext uri="{FF2B5EF4-FFF2-40B4-BE49-F238E27FC236}">
                <a16:creationId xmlns:a16="http://schemas.microsoft.com/office/drawing/2014/main" id="{235A98AD-D50F-6DCE-3797-07D1D44F93E8}"/>
              </a:ext>
            </a:extLst>
          </p:cNvPr>
          <p:cNvPicPr preferRelativeResize="0"/>
          <p:nvPr/>
        </p:nvPicPr>
        <p:blipFill rotWithShape="1">
          <a:blip r:embed="rId2">
            <a:alphaModFix/>
          </a:blip>
          <a:srcRect/>
          <a:stretch/>
        </p:blipFill>
        <p:spPr>
          <a:xfrm>
            <a:off x="9331298" y="4922258"/>
            <a:ext cx="749327" cy="748292"/>
          </a:xfrm>
          <a:prstGeom prst="rect">
            <a:avLst/>
          </a:prstGeom>
          <a:noFill/>
          <a:ln>
            <a:noFill/>
          </a:ln>
        </p:spPr>
      </p:pic>
    </p:spTree>
    <p:extLst>
      <p:ext uri="{BB962C8B-B14F-4D97-AF65-F5344CB8AC3E}">
        <p14:creationId xmlns:p14="http://schemas.microsoft.com/office/powerpoint/2010/main" val="4194151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B14E97A4-3219-B05E-E5EE-1B66F1935D0F}"/>
              </a:ext>
            </a:extLst>
          </p:cNvPr>
          <p:cNvSpPr>
            <a:spLocks noGrp="1"/>
          </p:cNvSpPr>
          <p:nvPr>
            <p:ph type="subTitle" idx="1"/>
          </p:nvPr>
        </p:nvSpPr>
        <p:spPr>
          <a:xfrm>
            <a:off x="243840" y="256032"/>
            <a:ext cx="9546336" cy="5096256"/>
          </a:xfrm>
        </p:spPr>
        <p:txBody>
          <a:bodyPr/>
          <a:lstStyle/>
          <a:p>
            <a:pPr marL="0" indent="0" algn="ctr"/>
            <a:r>
              <a:rPr lang="pt-BR" sz="2400" b="1" u="sng" dirty="0">
                <a:latin typeface="Calibri" panose="020F0502020204030204" pitchFamily="34" charset="0"/>
                <a:cs typeface="Calibri" panose="020F0502020204030204" pitchFamily="34" charset="0"/>
              </a:rPr>
              <a:t>Atribuição do Saldo de Aulas para o Quadro Não Permanente (Categoria O)</a:t>
            </a:r>
          </a:p>
          <a:p>
            <a:pPr marL="0" indent="0"/>
            <a:endParaRPr lang="pt-BR" dirty="0">
              <a:latin typeface="Calibri" panose="020F0502020204030204" pitchFamily="34" charset="0"/>
              <a:cs typeface="Calibri" panose="020F0502020204030204" pitchFamily="34" charset="0"/>
            </a:endParaRPr>
          </a:p>
          <a:p>
            <a:pPr marL="0" indent="0" algn="just">
              <a:lnSpc>
                <a:spcPct val="150000"/>
              </a:lnSpc>
            </a:pPr>
            <a:r>
              <a:rPr lang="pt-BR" dirty="0"/>
              <a:t>O saldo de aulas não preenchido pelos docentes efetivos e não efetivos será ofertado aos docentes contratados e candidatos à contratação, respeitando a classificação e suas indicações.</a:t>
            </a:r>
          </a:p>
          <a:p>
            <a:pPr marL="0" indent="0" algn="just">
              <a:lnSpc>
                <a:spcPct val="150000"/>
              </a:lnSpc>
            </a:pPr>
            <a:endParaRPr lang="pt-BR" dirty="0"/>
          </a:p>
          <a:p>
            <a:pPr marL="0" indent="0" algn="just">
              <a:lnSpc>
                <a:spcPct val="150000"/>
              </a:lnSpc>
            </a:pPr>
            <a:r>
              <a:rPr lang="pt-BR" dirty="0"/>
              <a:t>Os docentes com contrato ativo, bem como os contratados de 2022 que realizaram o PSS ou sejam remanescentes, que possuem indicação de permanência nas unidades de atuação de 2025, serão atendidos em nível de unidade escolar, visando manter-se no mesmo local.</a:t>
            </a:r>
          </a:p>
          <a:p>
            <a:pPr marL="0" indent="0" algn="just">
              <a:lnSpc>
                <a:spcPct val="150000"/>
              </a:lnSpc>
            </a:pPr>
            <a:endParaRPr lang="pt-BR" dirty="0"/>
          </a:p>
          <a:p>
            <a:pPr marL="0" indent="0" algn="just">
              <a:lnSpc>
                <a:spcPct val="150000"/>
              </a:lnSpc>
            </a:pPr>
            <a:r>
              <a:rPr lang="pt-BR" dirty="0"/>
              <a:t>As vagas que remanescerem serão ofertadas em nível de URE aos demais contratados não contemplados na UE e aos candidatos à contratação.</a:t>
            </a:r>
          </a:p>
          <a:p>
            <a:pPr marL="0" indent="0"/>
            <a:endParaRPr lang="pt-BR" dirty="0">
              <a:latin typeface="Calibri" panose="020F0502020204030204" pitchFamily="34" charset="0"/>
              <a:cs typeface="Calibri" panose="020F0502020204030204" pitchFamily="34" charset="0"/>
            </a:endParaRPr>
          </a:p>
        </p:txBody>
      </p:sp>
      <p:pic>
        <p:nvPicPr>
          <p:cNvPr id="4" name="Google Shape;60;p14">
            <a:extLst>
              <a:ext uri="{FF2B5EF4-FFF2-40B4-BE49-F238E27FC236}">
                <a16:creationId xmlns:a16="http://schemas.microsoft.com/office/drawing/2014/main" id="{AD8E8A92-141C-52C4-0CFC-D8AFB9D5FEF2}"/>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289091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B710172C-DA66-1C39-A509-CF2BDDD3ECEC}"/>
              </a:ext>
            </a:extLst>
          </p:cNvPr>
          <p:cNvSpPr>
            <a:spLocks noGrp="1"/>
          </p:cNvSpPr>
          <p:nvPr>
            <p:ph type="subTitle" idx="1"/>
          </p:nvPr>
        </p:nvSpPr>
        <p:spPr>
          <a:xfrm>
            <a:off x="231648" y="256032"/>
            <a:ext cx="9521952" cy="5230368"/>
          </a:xfrm>
        </p:spPr>
        <p:txBody>
          <a:bodyPr/>
          <a:lstStyle/>
          <a:p>
            <a:pPr algn="ctr"/>
            <a:r>
              <a:rPr lang="pt-BR" sz="2400" b="1" u="sng" dirty="0"/>
              <a:t>Desistência  das aulas atribuídas</a:t>
            </a:r>
          </a:p>
          <a:p>
            <a:endParaRPr lang="pt-BR" dirty="0"/>
          </a:p>
          <a:p>
            <a:pPr marL="0" indent="0" algn="just">
              <a:lnSpc>
                <a:spcPct val="150000"/>
              </a:lnSpc>
            </a:pPr>
            <a:r>
              <a:rPr lang="pt-BR" sz="1700" dirty="0"/>
              <a:t>Via de regra é vedada, com algumas exceções:</a:t>
            </a:r>
          </a:p>
          <a:p>
            <a:pPr marL="0" indent="0" algn="just">
              <a:lnSpc>
                <a:spcPct val="150000"/>
              </a:lnSpc>
            </a:pPr>
            <a:r>
              <a:rPr lang="pt-BR" sz="1700" dirty="0"/>
              <a:t>I - acúmulo de cargo ou função na esfera estadual, visando a sua compatibilização;</a:t>
            </a:r>
          </a:p>
          <a:p>
            <a:pPr marL="0" indent="0" algn="just">
              <a:lnSpc>
                <a:spcPct val="150000"/>
              </a:lnSpc>
            </a:pPr>
            <a:r>
              <a:rPr lang="pt-BR" sz="1700" dirty="0"/>
              <a:t>II - ampliação de jornada do titular de cargo durante o ano;</a:t>
            </a:r>
          </a:p>
          <a:p>
            <a:pPr marL="0" indent="0" algn="just">
              <a:lnSpc>
                <a:spcPct val="150000"/>
              </a:lnSpc>
            </a:pPr>
            <a:r>
              <a:rPr lang="pt-BR" sz="1700" dirty="0"/>
              <a:t>III - Atribuição, com aumento ou manutenção de carga horária, em uma das unidades escolares em que se encontre em exercício, a fim de reduzir o número de escolas, desde que não se altere a unidade de classificação, se efetivo ou não efetivo, e, se contratado, que não seja inferior à jornada completa de trabalho.</a:t>
            </a:r>
          </a:p>
          <a:p>
            <a:pPr indent="0" algn="just"/>
            <a:endParaRPr lang="pt-BR" sz="1700" dirty="0"/>
          </a:p>
          <a:p>
            <a:pPr marL="0" indent="0" algn="just">
              <a:lnSpc>
                <a:spcPct val="150000"/>
              </a:lnSpc>
            </a:pPr>
            <a:r>
              <a:rPr lang="pt-BR" sz="1700" dirty="0"/>
              <a:t>Outras situações de fato relevante poderão ensejar a solicitação de desistência de aulas à Comissão de Atribuição de Classes e Aulas, que poderá, se assim entender conveniente e oportuno, mediante decisão expressa, justificada e unânime, ratificar a desistência, desde que haja outro docente para assumir a classe ou a aula disponibilizada.</a:t>
            </a:r>
          </a:p>
        </p:txBody>
      </p:sp>
    </p:spTree>
    <p:extLst>
      <p:ext uri="{BB962C8B-B14F-4D97-AF65-F5344CB8AC3E}">
        <p14:creationId xmlns:p14="http://schemas.microsoft.com/office/powerpoint/2010/main" val="446710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2C7F1214-F570-5DC4-2157-67FA4F7C1D8A}"/>
              </a:ext>
            </a:extLst>
          </p:cNvPr>
          <p:cNvSpPr>
            <a:spLocks noGrp="1"/>
          </p:cNvSpPr>
          <p:nvPr>
            <p:ph type="subTitle" idx="1"/>
          </p:nvPr>
        </p:nvSpPr>
        <p:spPr>
          <a:xfrm>
            <a:off x="316992" y="487680"/>
            <a:ext cx="9351264" cy="4693920"/>
          </a:xfrm>
        </p:spPr>
        <p:txBody>
          <a:bodyPr/>
          <a:lstStyle/>
          <a:p>
            <a:pPr marL="0" algn="ctr"/>
            <a:r>
              <a:rPr lang="pt-BR" sz="1900" b="1" u="sng" dirty="0">
                <a:latin typeface="Calibri" panose="020F0502020204030204" pitchFamily="34" charset="0"/>
                <a:cs typeface="Calibri" panose="020F0502020204030204" pitchFamily="34" charset="0"/>
              </a:rPr>
              <a:t>E qual a ordem de atribuição?</a:t>
            </a:r>
          </a:p>
          <a:p>
            <a:pPr marL="0"/>
            <a:endParaRPr lang="pt-BR" sz="1900" b="1" u="sng" dirty="0">
              <a:latin typeface="Calibri" panose="020F0502020204030204" pitchFamily="34" charset="0"/>
              <a:cs typeface="Calibri" panose="020F0502020204030204" pitchFamily="34" charset="0"/>
            </a:endParaRPr>
          </a:p>
          <a:p>
            <a:pPr marL="0"/>
            <a:r>
              <a:rPr lang="pt-BR" sz="1900" dirty="0">
                <a:latin typeface="Calibri" panose="020F0502020204030204" pitchFamily="34" charset="0"/>
                <a:cs typeface="Calibri" panose="020F0502020204030204" pitchFamily="34" charset="0"/>
              </a:rPr>
              <a:t>De acordo com a situação funcional, respeitando a classificação, sendo:</a:t>
            </a:r>
          </a:p>
          <a:p>
            <a:pPr marL="0" lvl="0" indent="0">
              <a:lnSpc>
                <a:spcPct val="150000"/>
              </a:lnSpc>
            </a:pPr>
            <a:r>
              <a:rPr lang="pt-BR" sz="1900" dirty="0">
                <a:latin typeface="Calibri" panose="020F0502020204030204" pitchFamily="34" charset="0"/>
                <a:cs typeface="Calibri" panose="020F0502020204030204" pitchFamily="34" charset="0"/>
              </a:rPr>
              <a:t>1) Titulares de cargo;</a:t>
            </a:r>
          </a:p>
          <a:p>
            <a:pPr marL="0" lvl="0" indent="0">
              <a:lnSpc>
                <a:spcPct val="150000"/>
              </a:lnSpc>
            </a:pPr>
            <a:r>
              <a:rPr lang="pt-BR" sz="1900" dirty="0">
                <a:latin typeface="Calibri" panose="020F0502020204030204" pitchFamily="34" charset="0"/>
                <a:cs typeface="Calibri" panose="020F0502020204030204" pitchFamily="34" charset="0"/>
              </a:rPr>
              <a:t>2) Docentes não efetivos (P, N e F);</a:t>
            </a:r>
          </a:p>
          <a:p>
            <a:pPr marL="0" lvl="0" indent="0">
              <a:lnSpc>
                <a:spcPct val="150000"/>
              </a:lnSpc>
            </a:pPr>
            <a:r>
              <a:rPr lang="pt-BR" sz="1900" dirty="0">
                <a:latin typeface="Calibri" panose="020F0502020204030204" pitchFamily="34" charset="0"/>
                <a:cs typeface="Calibri" panose="020F0502020204030204" pitchFamily="34" charset="0"/>
              </a:rPr>
              <a:t>3) Contratados com contrato ativo 2023, 2024 e 2025, e o </a:t>
            </a:r>
            <a:r>
              <a:rPr lang="pt-BR" sz="1900" b="1" u="sng" dirty="0">
                <a:latin typeface="Calibri" panose="020F0502020204030204" pitchFamily="34" charset="0"/>
                <a:cs typeface="Calibri" panose="020F0502020204030204" pitchFamily="34" charset="0"/>
              </a:rPr>
              <a:t>contratado 2022</a:t>
            </a:r>
            <a:r>
              <a:rPr lang="pt-BR" sz="1900" dirty="0">
                <a:latin typeface="Calibri" panose="020F0502020204030204" pitchFamily="34" charset="0"/>
                <a:cs typeface="Calibri" panose="020F0502020204030204" pitchFamily="34" charset="0"/>
              </a:rPr>
              <a:t>, cujo contrato foi extinto em 2025, desde que ele tenha realizado o PSS ou seja remanescentes do concurso; </a:t>
            </a:r>
          </a:p>
          <a:p>
            <a:pPr marL="0" lvl="0" indent="0">
              <a:lnSpc>
                <a:spcPct val="150000"/>
              </a:lnSpc>
            </a:pPr>
            <a:r>
              <a:rPr lang="pt-BR" sz="1900" dirty="0">
                <a:latin typeface="Calibri" panose="020F0502020204030204" pitchFamily="34" charset="0"/>
                <a:cs typeface="Calibri" panose="020F0502020204030204" pitchFamily="34" charset="0"/>
              </a:rPr>
              <a:t>4) Remanescentes do concurso VUNESP/2023;</a:t>
            </a:r>
          </a:p>
          <a:p>
            <a:pPr marL="0" lvl="0" indent="0">
              <a:lnSpc>
                <a:spcPct val="150000"/>
              </a:lnSpc>
            </a:pPr>
            <a:r>
              <a:rPr lang="pt-BR" sz="1900" dirty="0">
                <a:latin typeface="Calibri" panose="020F0502020204030204" pitchFamily="34" charset="0"/>
                <a:cs typeface="Calibri" panose="020F0502020204030204" pitchFamily="34" charset="0"/>
              </a:rPr>
              <a:t>5) Inscritos no Processo Seletivo Simplificado – PSS/2025;</a:t>
            </a:r>
          </a:p>
          <a:p>
            <a:pPr marL="0" lvl="0" indent="0">
              <a:lnSpc>
                <a:spcPct val="150000"/>
              </a:lnSpc>
            </a:pPr>
            <a:r>
              <a:rPr lang="pt-BR" sz="1900" dirty="0">
                <a:latin typeface="Calibri" panose="020F0502020204030204" pitchFamily="34" charset="0"/>
                <a:cs typeface="Calibri" panose="020F0502020204030204" pitchFamily="34" charset="0"/>
              </a:rPr>
              <a:t>6) Classificados no Processo Seletivo Simplificado - Profissionalizante.</a:t>
            </a:r>
          </a:p>
          <a:p>
            <a:pPr marL="0"/>
            <a:endParaRPr lang="pt-BR" dirty="0"/>
          </a:p>
        </p:txBody>
      </p:sp>
      <p:pic>
        <p:nvPicPr>
          <p:cNvPr id="4" name="Google Shape;60;p14">
            <a:extLst>
              <a:ext uri="{FF2B5EF4-FFF2-40B4-BE49-F238E27FC236}">
                <a16:creationId xmlns:a16="http://schemas.microsoft.com/office/drawing/2014/main" id="{37CA86A8-F9FB-D021-9DD4-E1C1388F1CF9}"/>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1008071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7"/>
          <p:cNvSpPr txBox="1"/>
          <p:nvPr/>
        </p:nvSpPr>
        <p:spPr>
          <a:xfrm>
            <a:off x="0" y="128337"/>
            <a:ext cx="10080625" cy="510906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pt-BR" sz="2000" b="1" dirty="0">
              <a:solidFill>
                <a:schemeClr val="dk1"/>
              </a:solidFill>
            </a:endParaRPr>
          </a:p>
          <a:p>
            <a:pPr marL="0" lvl="0" indent="0" algn="ctr" rtl="0">
              <a:spcBef>
                <a:spcPts val="0"/>
              </a:spcBef>
              <a:spcAft>
                <a:spcPts val="0"/>
              </a:spcAft>
              <a:buNone/>
            </a:pPr>
            <a:r>
              <a:rPr lang="pt-BR" sz="2400" b="1" u="sng" dirty="0">
                <a:solidFill>
                  <a:schemeClr val="dk1"/>
                </a:solidFill>
                <a:latin typeface="Calibri" panose="020F0502020204030204" pitchFamily="34" charset="0"/>
                <a:cs typeface="Calibri" panose="020F0502020204030204" pitchFamily="34" charset="0"/>
              </a:rPr>
              <a:t>Quem não participa da atribuição de aulas?</a:t>
            </a:r>
            <a:endParaRPr sz="2400" b="1" u="sng" dirty="0">
              <a:solidFill>
                <a:schemeClr val="dk1"/>
              </a:solidFill>
              <a:latin typeface="Calibri" panose="020F0502020204030204" pitchFamily="34" charset="0"/>
              <a:cs typeface="Calibri" panose="020F0502020204030204" pitchFamily="34" charset="0"/>
            </a:endParaRPr>
          </a:p>
          <a:p>
            <a:pPr marL="0" lvl="0" indent="0" algn="just" rtl="0">
              <a:lnSpc>
                <a:spcPct val="150000"/>
              </a:lnSpc>
              <a:spcBef>
                <a:spcPts val="1200"/>
              </a:spcBef>
              <a:spcAft>
                <a:spcPts val="0"/>
              </a:spcAft>
              <a:buClr>
                <a:schemeClr val="dk1"/>
              </a:buClr>
              <a:buSzPts val="1100"/>
              <a:buFont typeface="Arial"/>
              <a:buNone/>
            </a:pPr>
            <a:r>
              <a:rPr lang="pt-BR" sz="1800" dirty="0">
                <a:solidFill>
                  <a:schemeClr val="dk1"/>
                </a:solidFill>
                <a:latin typeface="Calibri" panose="020F0502020204030204" pitchFamily="34" charset="0"/>
                <a:ea typeface="Calibri"/>
                <a:cs typeface="Calibri" panose="020F0502020204030204" pitchFamily="34" charset="0"/>
                <a:sym typeface="Calibri"/>
              </a:rPr>
              <a:t>I – readaptação;</a:t>
            </a:r>
            <a:endParaRPr sz="18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just" rtl="0">
              <a:lnSpc>
                <a:spcPct val="150000"/>
              </a:lnSpc>
              <a:spcBef>
                <a:spcPts val="1200"/>
              </a:spcBef>
              <a:spcAft>
                <a:spcPts val="0"/>
              </a:spcAft>
              <a:buClr>
                <a:schemeClr val="dk1"/>
              </a:buClr>
              <a:buSzPts val="1100"/>
              <a:buFont typeface="Arial"/>
              <a:buNone/>
            </a:pPr>
            <a:r>
              <a:rPr lang="pt-BR" sz="1800" dirty="0">
                <a:solidFill>
                  <a:schemeClr val="dk1"/>
                </a:solidFill>
                <a:latin typeface="Calibri" panose="020F0502020204030204" pitchFamily="34" charset="0"/>
                <a:ea typeface="Calibri"/>
                <a:cs typeface="Calibri" panose="020F0502020204030204" pitchFamily="34" charset="0"/>
                <a:sym typeface="Calibri"/>
              </a:rPr>
              <a:t>II – designação para as funções gestoras do PEI, bem como seleção para essa designação nas novas unidades escolares que venham a aderir ao programa;</a:t>
            </a:r>
            <a:endParaRPr sz="18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just" rtl="0">
              <a:lnSpc>
                <a:spcPct val="150000"/>
              </a:lnSpc>
              <a:spcBef>
                <a:spcPts val="1200"/>
              </a:spcBef>
              <a:spcAft>
                <a:spcPts val="0"/>
              </a:spcAft>
              <a:buNone/>
            </a:pPr>
            <a:r>
              <a:rPr lang="pt-BR" sz="1800" dirty="0">
                <a:solidFill>
                  <a:schemeClr val="dk1"/>
                </a:solidFill>
                <a:latin typeface="Calibri" panose="020F0502020204030204" pitchFamily="34" charset="0"/>
                <a:ea typeface="Calibri"/>
                <a:cs typeface="Calibri" panose="020F0502020204030204" pitchFamily="34" charset="0"/>
                <a:sym typeface="Calibri"/>
              </a:rPr>
              <a:t>III – licença sem vencimentos, nos termos do artigo 202 da Lei Estadual n° 10.261/1968;</a:t>
            </a:r>
            <a:endParaRPr sz="18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just" rtl="0">
              <a:lnSpc>
                <a:spcPct val="150000"/>
              </a:lnSpc>
              <a:spcBef>
                <a:spcPts val="1200"/>
              </a:spcBef>
              <a:spcAft>
                <a:spcPts val="0"/>
              </a:spcAft>
              <a:buNone/>
            </a:pPr>
            <a:r>
              <a:rPr lang="pt-BR" sz="1800" dirty="0">
                <a:solidFill>
                  <a:schemeClr val="dk1"/>
                </a:solidFill>
                <a:latin typeface="Calibri" panose="020F0502020204030204" pitchFamily="34" charset="0"/>
                <a:ea typeface="Calibri"/>
                <a:cs typeface="Calibri" panose="020F0502020204030204" pitchFamily="34" charset="0"/>
                <a:sym typeface="Calibri"/>
              </a:rPr>
              <a:t>IV – afastamento nos termos do disposto no parágrafo 22, do artigo 126, da Constituição do Estado;</a:t>
            </a:r>
            <a:endParaRPr sz="18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just" rtl="0">
              <a:lnSpc>
                <a:spcPct val="150000"/>
              </a:lnSpc>
              <a:spcBef>
                <a:spcPts val="1200"/>
              </a:spcBef>
              <a:spcAft>
                <a:spcPts val="0"/>
              </a:spcAft>
              <a:buNone/>
            </a:pPr>
            <a:r>
              <a:rPr lang="pt-BR" sz="1800" dirty="0">
                <a:solidFill>
                  <a:schemeClr val="dk1"/>
                </a:solidFill>
                <a:latin typeface="Calibri" panose="020F0502020204030204" pitchFamily="34" charset="0"/>
                <a:ea typeface="Calibri"/>
                <a:cs typeface="Calibri" panose="020F0502020204030204" pitchFamily="34" charset="0"/>
                <a:sym typeface="Calibri"/>
              </a:rPr>
              <a:t>V – afastamento nos termos do artigo 70 da Lei Estadual n° 10.261/1968;</a:t>
            </a:r>
            <a:endParaRPr sz="18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just" rtl="0">
              <a:lnSpc>
                <a:spcPct val="150000"/>
              </a:lnSpc>
              <a:spcBef>
                <a:spcPts val="1200"/>
              </a:spcBef>
              <a:spcAft>
                <a:spcPts val="0"/>
              </a:spcAft>
              <a:buNone/>
            </a:pPr>
            <a:r>
              <a:rPr lang="pt-BR" sz="1800" dirty="0">
                <a:solidFill>
                  <a:schemeClr val="dk1"/>
                </a:solidFill>
                <a:latin typeface="Calibri" panose="020F0502020204030204" pitchFamily="34" charset="0"/>
                <a:ea typeface="Calibri"/>
                <a:cs typeface="Calibri" panose="020F0502020204030204" pitchFamily="34" charset="0"/>
                <a:sym typeface="Calibri"/>
              </a:rPr>
              <a:t>VI – designação para atividades burocráticas, nos termos do inciso II, do artigo 266, da Lei Estadual n° 10.261/1968</a:t>
            </a:r>
            <a:endParaRPr sz="1050" dirty="0">
              <a:solidFill>
                <a:schemeClr val="dk1"/>
              </a:solidFill>
              <a:latin typeface="Calibri" panose="020F0502020204030204" pitchFamily="34" charset="0"/>
              <a:cs typeface="Calibri" panose="020F0502020204030204" pitchFamily="34" charset="0"/>
            </a:endParaRPr>
          </a:p>
        </p:txBody>
      </p:sp>
      <p:pic>
        <p:nvPicPr>
          <p:cNvPr id="2" name="Google Shape;60;p14">
            <a:extLst>
              <a:ext uri="{FF2B5EF4-FFF2-40B4-BE49-F238E27FC236}">
                <a16:creationId xmlns:a16="http://schemas.microsoft.com/office/drawing/2014/main" id="{C59D5AE6-DC18-E91D-A8E1-73C89A9E174F}"/>
              </a:ext>
            </a:extLst>
          </p:cNvPr>
          <p:cNvPicPr preferRelativeResize="0"/>
          <p:nvPr/>
        </p:nvPicPr>
        <p:blipFill rotWithShape="1">
          <a:blip r:embed="rId3">
            <a:alphaModFix/>
          </a:blip>
          <a:srcRect/>
          <a:stretch/>
        </p:blipFill>
        <p:spPr>
          <a:xfrm>
            <a:off x="9331298" y="4922258"/>
            <a:ext cx="749327" cy="748292"/>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D8960961-2633-FEF4-C627-E3655ABEF71C}"/>
              </a:ext>
            </a:extLst>
          </p:cNvPr>
          <p:cNvSpPr>
            <a:spLocks noGrp="1"/>
          </p:cNvSpPr>
          <p:nvPr>
            <p:ph type="subTitle" idx="1"/>
          </p:nvPr>
        </p:nvSpPr>
        <p:spPr>
          <a:xfrm>
            <a:off x="240631" y="304800"/>
            <a:ext cx="9609221" cy="5133474"/>
          </a:xfrm>
        </p:spPr>
        <p:txBody>
          <a:bodyPr/>
          <a:lstStyle/>
          <a:p>
            <a:pPr marL="0" indent="0" algn="just">
              <a:lnSpc>
                <a:spcPct val="150000"/>
              </a:lnSpc>
            </a:pPr>
            <a:r>
              <a:rPr lang="pt-BR" sz="2000" dirty="0">
                <a:solidFill>
                  <a:schemeClr val="tx1"/>
                </a:solidFill>
                <a:latin typeface="Calibri" panose="020F0502020204030204" pitchFamily="34" charset="0"/>
                <a:cs typeface="Calibri" panose="020F0502020204030204" pitchFamily="34" charset="0"/>
              </a:rPr>
              <a:t>VII – afastamento nos termos da Lei Complementar Estadual n° 1.256/2015;</a:t>
            </a:r>
          </a:p>
          <a:p>
            <a:pPr marL="0" indent="0" algn="just">
              <a:lnSpc>
                <a:spcPct val="150000"/>
              </a:lnSpc>
            </a:pPr>
            <a:r>
              <a:rPr lang="pt-BR" sz="2000" dirty="0">
                <a:solidFill>
                  <a:schemeClr val="tx1"/>
                </a:solidFill>
                <a:latin typeface="Calibri" panose="020F0502020204030204" pitchFamily="34" charset="0"/>
                <a:cs typeface="Calibri" panose="020F0502020204030204" pitchFamily="34" charset="0"/>
              </a:rPr>
              <a:t>VIII – afastamento junto às Prefeituras Municipais (municipalização), exceto para fins de atribuição de carga suplementar em escola estadual, desde que haja a assunção do exercício;</a:t>
            </a:r>
          </a:p>
          <a:p>
            <a:pPr marL="0" indent="0" algn="just">
              <a:lnSpc>
                <a:spcPct val="150000"/>
              </a:lnSpc>
            </a:pPr>
            <a:r>
              <a:rPr lang="pt-BR" sz="2000" dirty="0">
                <a:solidFill>
                  <a:schemeClr val="tx1"/>
                </a:solidFill>
                <a:latin typeface="Calibri" panose="020F0502020204030204" pitchFamily="34" charset="0"/>
                <a:cs typeface="Calibri" panose="020F0502020204030204" pitchFamily="34" charset="0"/>
              </a:rPr>
              <a:t> IX – quando não se encontrar em exercício pelo período de, no mínimo, um ano, por caracterização de inassiduidade, com a devida instauração do processo administrativo, nos termos do artigo 308 da Lei Estadual n° 10.261/1968, não se aplicando tal regra caso o docente compareça ao processo inicial de atribuição de classes e aulas.</a:t>
            </a:r>
          </a:p>
          <a:p>
            <a:pPr marL="0" indent="0" algn="just">
              <a:lnSpc>
                <a:spcPct val="150000"/>
              </a:lnSpc>
            </a:pPr>
            <a:endParaRPr lang="pt-BR" sz="2000" dirty="0">
              <a:solidFill>
                <a:schemeClr val="tx1"/>
              </a:solidFill>
              <a:latin typeface="Calibri" panose="020F0502020204030204" pitchFamily="34" charset="0"/>
              <a:cs typeface="Calibri" panose="020F0502020204030204" pitchFamily="34" charset="0"/>
            </a:endParaRPr>
          </a:p>
          <a:p>
            <a:pPr marL="0" indent="0" algn="just">
              <a:lnSpc>
                <a:spcPct val="150000"/>
              </a:lnSpc>
            </a:pPr>
            <a:r>
              <a:rPr lang="pt-BR" sz="2000" b="1" dirty="0">
                <a:solidFill>
                  <a:schemeClr val="tx1"/>
                </a:solidFill>
                <a:latin typeface="Calibri" panose="020F0502020204030204" pitchFamily="34" charset="0"/>
                <a:cs typeface="Calibri" panose="020F0502020204030204" pitchFamily="34" charset="0"/>
              </a:rPr>
              <a:t>Obs.: </a:t>
            </a:r>
            <a:r>
              <a:rPr lang="pt-BR" b="1" dirty="0">
                <a:latin typeface="Calibri" panose="020F0502020204030204" pitchFamily="34" charset="0"/>
                <a:cs typeface="Calibri" panose="020F0502020204030204" pitchFamily="34" charset="0"/>
              </a:rPr>
              <a:t>As classes e aulas atribuídas aos docentes efetivos e não efetivos que se encontrem designados, afastados ou nomeados serão ofertadas em substituição.*</a:t>
            </a:r>
            <a:endParaRPr lang="pt-BR" sz="2000" b="1" dirty="0">
              <a:solidFill>
                <a:schemeClr val="tx1"/>
              </a:solidFill>
              <a:latin typeface="Calibri" panose="020F0502020204030204" pitchFamily="34" charset="0"/>
              <a:cs typeface="Calibri" panose="020F0502020204030204" pitchFamily="34" charset="0"/>
            </a:endParaRPr>
          </a:p>
        </p:txBody>
      </p:sp>
      <p:pic>
        <p:nvPicPr>
          <p:cNvPr id="2" name="Google Shape;60;p14">
            <a:extLst>
              <a:ext uri="{FF2B5EF4-FFF2-40B4-BE49-F238E27FC236}">
                <a16:creationId xmlns:a16="http://schemas.microsoft.com/office/drawing/2014/main" id="{D4B55BAC-F729-71EF-CF2B-FC218DB9F05C}"/>
              </a:ext>
            </a:extLst>
          </p:cNvPr>
          <p:cNvPicPr preferRelativeResize="0"/>
          <p:nvPr/>
        </p:nvPicPr>
        <p:blipFill rotWithShape="1">
          <a:blip r:embed="rId2">
            <a:alphaModFix/>
          </a:blip>
          <a:srcRect/>
          <a:stretch/>
        </p:blipFill>
        <p:spPr>
          <a:xfrm>
            <a:off x="9331298" y="4922258"/>
            <a:ext cx="749327" cy="748292"/>
          </a:xfrm>
          <a:prstGeom prst="rect">
            <a:avLst/>
          </a:prstGeom>
          <a:noFill/>
          <a:ln>
            <a:noFill/>
          </a:ln>
        </p:spPr>
      </p:pic>
    </p:spTree>
    <p:extLst>
      <p:ext uri="{BB962C8B-B14F-4D97-AF65-F5344CB8AC3E}">
        <p14:creationId xmlns:p14="http://schemas.microsoft.com/office/powerpoint/2010/main" val="3692111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70C01231-9C1D-A26B-1BA4-E823CD5ECE3D}"/>
              </a:ext>
            </a:extLst>
          </p:cNvPr>
          <p:cNvSpPr>
            <a:spLocks noGrp="1"/>
          </p:cNvSpPr>
          <p:nvPr>
            <p:ph type="subTitle" idx="1"/>
          </p:nvPr>
        </p:nvSpPr>
        <p:spPr>
          <a:xfrm>
            <a:off x="504000" y="272716"/>
            <a:ext cx="9071400" cy="5149516"/>
          </a:xfrm>
        </p:spPr>
        <p:txBody>
          <a:bodyPr/>
          <a:lstStyle/>
          <a:p>
            <a:pPr marL="0" indent="0">
              <a:lnSpc>
                <a:spcPct val="150000"/>
              </a:lnSpc>
            </a:pPr>
            <a:endParaRPr lang="pt-BR" b="1" u="sng" dirty="0"/>
          </a:p>
          <a:p>
            <a:pPr marL="0" indent="0" algn="just">
              <a:lnSpc>
                <a:spcPct val="150000"/>
              </a:lnSpc>
            </a:pPr>
            <a:r>
              <a:rPr lang="pt-BR" sz="2000" dirty="0"/>
              <a:t>Uma das novidades dessa resolução é a </a:t>
            </a:r>
            <a:r>
              <a:rPr lang="pt-BR" sz="2000" b="1" u="sng" dirty="0"/>
              <a:t>ATUALIZAÇÃO DE UNIDADE ADMINISTRATIVA</a:t>
            </a:r>
            <a:r>
              <a:rPr lang="pt-BR" sz="2000" dirty="0"/>
              <a:t>. Ela se aplica aos professores que não terão aulas atribuídas em nível de unidade escolar, seja por terem sido mal avaliados, ficando no farol vermelho e indicados pela direção para não permanência na unidade, seja àqueles que optaram por não continuar na PEI em 2026, não aderiram ao programa em escolas que se transformarão em PEI em 2026 ou, ainda, aos docentes que ficaram adidos e/ou sem carga horária de opção em razão do encerramento do período noturno parcial em unidades escolares que atendem ao PEI.</a:t>
            </a:r>
            <a:endParaRPr lang="pt-BR" sz="2000" b="1" u="sng" dirty="0"/>
          </a:p>
        </p:txBody>
      </p:sp>
      <p:pic>
        <p:nvPicPr>
          <p:cNvPr id="2" name="Google Shape;60;p14">
            <a:extLst>
              <a:ext uri="{FF2B5EF4-FFF2-40B4-BE49-F238E27FC236}">
                <a16:creationId xmlns:a16="http://schemas.microsoft.com/office/drawing/2014/main" id="{CCE1AB95-D56C-3932-83A7-6B9E77968222}"/>
              </a:ext>
            </a:extLst>
          </p:cNvPr>
          <p:cNvPicPr preferRelativeResize="0"/>
          <p:nvPr/>
        </p:nvPicPr>
        <p:blipFill rotWithShape="1">
          <a:blip r:embed="rId2">
            <a:alphaModFix/>
          </a:blip>
          <a:srcRect/>
          <a:stretch/>
        </p:blipFill>
        <p:spPr>
          <a:xfrm>
            <a:off x="9331298" y="4922258"/>
            <a:ext cx="749327" cy="748292"/>
          </a:xfrm>
          <a:prstGeom prst="rect">
            <a:avLst/>
          </a:prstGeom>
          <a:noFill/>
          <a:ln>
            <a:noFill/>
          </a:ln>
        </p:spPr>
      </p:pic>
    </p:spTree>
    <p:extLst>
      <p:ext uri="{BB962C8B-B14F-4D97-AF65-F5344CB8AC3E}">
        <p14:creationId xmlns:p14="http://schemas.microsoft.com/office/powerpoint/2010/main" val="3426695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6C6162D6-D689-3EBD-7412-C8748F5E42B5}"/>
              </a:ext>
            </a:extLst>
          </p:cNvPr>
          <p:cNvSpPr>
            <a:spLocks noGrp="1"/>
          </p:cNvSpPr>
          <p:nvPr>
            <p:ph type="subTitle" idx="1"/>
          </p:nvPr>
        </p:nvSpPr>
        <p:spPr>
          <a:xfrm>
            <a:off x="256032" y="256032"/>
            <a:ext cx="9595104" cy="5218176"/>
          </a:xfrm>
        </p:spPr>
        <p:txBody>
          <a:bodyPr/>
          <a:lstStyle/>
          <a:p>
            <a:pPr marL="0" indent="0" algn="just">
              <a:lnSpc>
                <a:spcPct val="150000"/>
              </a:lnSpc>
            </a:pPr>
            <a:r>
              <a:rPr lang="pt-BR" sz="2000" dirty="0">
                <a:latin typeface="Calibri" panose="020F0502020204030204" pitchFamily="34" charset="0"/>
                <a:cs typeface="Calibri" panose="020F0502020204030204" pitchFamily="34" charset="0"/>
              </a:rPr>
              <a:t>	Esses professores não participaram da atribuição em nível de unidade escolar, uma vez que não houve atribuição de sede, participando apenas da atribuição em nível de Unidade Regional de Ensino.</a:t>
            </a:r>
          </a:p>
          <a:p>
            <a:pPr marL="0" indent="0" algn="just">
              <a:lnSpc>
                <a:spcPct val="150000"/>
              </a:lnSpc>
            </a:pPr>
            <a:r>
              <a:rPr lang="pt-BR" sz="2000" dirty="0">
                <a:latin typeface="Calibri" panose="020F0502020204030204" pitchFamily="34" charset="0"/>
                <a:cs typeface="Calibri" panose="020F0502020204030204" pitchFamily="34" charset="0"/>
              </a:rPr>
              <a:t>	Cabe lembrar que os docentes indicados à não permanência passaram por entrevista para definição de perfil. Assim, no momento da atribuição, ficam disponíveis apenas as aulas nas unidades em que a direção reconheceu a compatibilidade do perfil profissional com as necessidades pedagógicas da escola.</a:t>
            </a:r>
          </a:p>
          <a:p>
            <a:pPr marL="0" indent="0" algn="just">
              <a:lnSpc>
                <a:spcPct val="150000"/>
              </a:lnSpc>
            </a:pPr>
            <a:r>
              <a:rPr lang="pt-BR" sz="2000" dirty="0">
                <a:latin typeface="Calibri" panose="020F0502020204030204" pitchFamily="34" charset="0"/>
                <a:cs typeface="Calibri" panose="020F0502020204030204" pitchFamily="34" charset="0"/>
              </a:rPr>
              <a:t>	Caso, no momento da atribuição, não haja unidades disponíveis compatíveis com o perfil ou não existam mais vagas, a Comissão de Atribuição de Classes e Aulas deverá atribuir ao docente carga horária referente a um dos seguintes programas ou projetos:</a:t>
            </a:r>
          </a:p>
          <a:p>
            <a:pPr marL="0" indent="0">
              <a:lnSpc>
                <a:spcPct val="150000"/>
              </a:lnSpc>
            </a:pPr>
            <a:endParaRPr lang="pt-BR" dirty="0"/>
          </a:p>
          <a:p>
            <a:endParaRPr lang="pt-BR" dirty="0"/>
          </a:p>
        </p:txBody>
      </p:sp>
      <p:pic>
        <p:nvPicPr>
          <p:cNvPr id="4" name="Google Shape;60;p14">
            <a:extLst>
              <a:ext uri="{FF2B5EF4-FFF2-40B4-BE49-F238E27FC236}">
                <a16:creationId xmlns:a16="http://schemas.microsoft.com/office/drawing/2014/main" id="{2B576197-36EF-B39D-1CAA-DA354F3FB95C}"/>
              </a:ext>
            </a:extLst>
          </p:cNvPr>
          <p:cNvPicPr preferRelativeResize="0"/>
          <p:nvPr/>
        </p:nvPicPr>
        <p:blipFill rotWithShape="1">
          <a:blip r:embed="rId2">
            <a:alphaModFix/>
          </a:blip>
          <a:srcRect/>
          <a:stretch/>
        </p:blipFill>
        <p:spPr>
          <a:xfrm>
            <a:off x="9331298" y="4922258"/>
            <a:ext cx="749327" cy="748292"/>
          </a:xfrm>
          <a:prstGeom prst="rect">
            <a:avLst/>
          </a:prstGeom>
          <a:noFill/>
          <a:ln>
            <a:noFill/>
          </a:ln>
        </p:spPr>
      </p:pic>
    </p:spTree>
    <p:extLst>
      <p:ext uri="{BB962C8B-B14F-4D97-AF65-F5344CB8AC3E}">
        <p14:creationId xmlns:p14="http://schemas.microsoft.com/office/powerpoint/2010/main" val="26381200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50A6FB47-0D0D-0CF5-98E0-DEFF21D9EE6F}"/>
              </a:ext>
            </a:extLst>
          </p:cNvPr>
          <p:cNvSpPr>
            <a:spLocks noGrp="1"/>
          </p:cNvSpPr>
          <p:nvPr>
            <p:ph type="subTitle" idx="1"/>
          </p:nvPr>
        </p:nvSpPr>
        <p:spPr>
          <a:xfrm>
            <a:off x="504000" y="573024"/>
            <a:ext cx="9071400" cy="4608576"/>
          </a:xfrm>
        </p:spPr>
        <p:txBody>
          <a:bodyPr/>
          <a:lstStyle/>
          <a:p>
            <a:r>
              <a:rPr lang="pt-BR" sz="2000" dirty="0">
                <a:latin typeface="Calibri" panose="020F0502020204030204" pitchFamily="34" charset="0"/>
                <a:cs typeface="Calibri" panose="020F0502020204030204" pitchFamily="34" charset="0"/>
              </a:rPr>
              <a:t>- Tutor - Fundação Casa;</a:t>
            </a:r>
          </a:p>
          <a:p>
            <a:r>
              <a:rPr lang="pt-BR" sz="2000" dirty="0">
                <a:latin typeface="Calibri" panose="020F0502020204030204" pitchFamily="34" charset="0"/>
                <a:cs typeface="Calibri" panose="020F0502020204030204" pitchFamily="34" charset="0"/>
              </a:rPr>
              <a:t>- Professor Orientador da Convivência - POC (CONVIVA);</a:t>
            </a:r>
          </a:p>
          <a:p>
            <a:r>
              <a:rPr lang="pt-BR" sz="2000" dirty="0">
                <a:latin typeface="Calibri" panose="020F0502020204030204" pitchFamily="34" charset="0"/>
                <a:cs typeface="Calibri" panose="020F0502020204030204" pitchFamily="34" charset="0"/>
              </a:rPr>
              <a:t>- Professor Articulador do Programa Escola da Família;</a:t>
            </a:r>
          </a:p>
          <a:p>
            <a:r>
              <a:rPr lang="pt-BR" sz="2000" dirty="0">
                <a:latin typeface="Calibri" panose="020F0502020204030204" pitchFamily="34" charset="0"/>
                <a:cs typeface="Calibri" panose="020F0502020204030204" pitchFamily="34" charset="0"/>
              </a:rPr>
              <a:t>- Professor Articulador da Sala de Leitura;</a:t>
            </a:r>
          </a:p>
          <a:p>
            <a:r>
              <a:rPr lang="pt-BR" sz="2000" dirty="0">
                <a:latin typeface="Calibri" panose="020F0502020204030204" pitchFamily="34" charset="0"/>
                <a:cs typeface="Calibri" panose="020F0502020204030204" pitchFamily="34" charset="0"/>
              </a:rPr>
              <a:t>- EJA do Modelo de Oferta Flexível: CEEJA e Unidades de Tempo Parcial;</a:t>
            </a:r>
          </a:p>
          <a:p>
            <a:r>
              <a:rPr lang="pt-BR" sz="2000" dirty="0">
                <a:latin typeface="Calibri" panose="020F0502020204030204" pitchFamily="34" charset="0"/>
                <a:cs typeface="Calibri" panose="020F0502020204030204" pitchFamily="34" charset="0"/>
              </a:rPr>
              <a:t>- Projeto de Apoio à Tecnologia e Inovação - PROATEC – CIEBP;</a:t>
            </a:r>
          </a:p>
          <a:p>
            <a:r>
              <a:rPr lang="pt-BR" sz="2000" dirty="0">
                <a:latin typeface="Calibri" panose="020F0502020204030204" pitchFamily="34" charset="0"/>
                <a:cs typeface="Calibri" panose="020F0502020204030204" pitchFamily="34" charset="0"/>
              </a:rPr>
              <a:t>- Classe Hospitalar;</a:t>
            </a:r>
          </a:p>
          <a:p>
            <a:r>
              <a:rPr lang="pt-BR" sz="2000" dirty="0">
                <a:latin typeface="Calibri" panose="020F0502020204030204" pitchFamily="34" charset="0"/>
                <a:cs typeface="Calibri" panose="020F0502020204030204" pitchFamily="34" charset="0"/>
              </a:rPr>
              <a:t>- Centro de Estudos de Línguas (CEL);</a:t>
            </a:r>
          </a:p>
          <a:p>
            <a:r>
              <a:rPr lang="pt-BR" sz="2000" dirty="0">
                <a:latin typeface="Calibri" panose="020F0502020204030204" pitchFamily="34" charset="0"/>
                <a:cs typeface="Calibri" panose="020F0502020204030204" pitchFamily="34" charset="0"/>
              </a:rPr>
              <a:t>- Apoio ao Protagonismo Estudantil (reforço);</a:t>
            </a:r>
          </a:p>
          <a:p>
            <a:r>
              <a:rPr lang="pt-BR" sz="2000" dirty="0">
                <a:latin typeface="Calibri" panose="020F0502020204030204" pitchFamily="34" charset="0"/>
                <a:cs typeface="Calibri" panose="020F0502020204030204" pitchFamily="34" charset="0"/>
              </a:rPr>
              <a:t>- Fundação CASA – Centro de Atendimento Socioeducativo ao Adolescente;</a:t>
            </a:r>
          </a:p>
          <a:p>
            <a:r>
              <a:rPr lang="pt-BR" sz="2000" dirty="0">
                <a:latin typeface="Calibri" panose="020F0502020204030204" pitchFamily="34" charset="0"/>
                <a:cs typeface="Calibri" panose="020F0502020204030204" pitchFamily="34" charset="0"/>
              </a:rPr>
              <a:t>- Programa Educação nas Prisões (PEP</a:t>
            </a:r>
            <a:r>
              <a:rPr lang="pt-BR" sz="2000" dirty="0"/>
              <a:t>).</a:t>
            </a:r>
          </a:p>
          <a:p>
            <a:endParaRPr lang="pt-BR" dirty="0"/>
          </a:p>
        </p:txBody>
      </p:sp>
      <p:pic>
        <p:nvPicPr>
          <p:cNvPr id="4" name="Google Shape;60;p14">
            <a:extLst>
              <a:ext uri="{FF2B5EF4-FFF2-40B4-BE49-F238E27FC236}">
                <a16:creationId xmlns:a16="http://schemas.microsoft.com/office/drawing/2014/main" id="{DF8F29EF-D99A-CAB0-4489-719B317F28D0}"/>
              </a:ext>
            </a:extLst>
          </p:cNvPr>
          <p:cNvPicPr preferRelativeResize="0"/>
          <p:nvPr/>
        </p:nvPicPr>
        <p:blipFill rotWithShape="1">
          <a:blip r:embed="rId2">
            <a:alphaModFix/>
          </a:blip>
          <a:srcRect/>
          <a:stretch/>
        </p:blipFill>
        <p:spPr>
          <a:xfrm>
            <a:off x="9331298" y="4922258"/>
            <a:ext cx="749327" cy="748292"/>
          </a:xfrm>
          <a:prstGeom prst="rect">
            <a:avLst/>
          </a:prstGeom>
          <a:noFill/>
          <a:ln>
            <a:noFill/>
          </a:ln>
        </p:spPr>
      </p:pic>
    </p:spTree>
    <p:extLst>
      <p:ext uri="{BB962C8B-B14F-4D97-AF65-F5344CB8AC3E}">
        <p14:creationId xmlns:p14="http://schemas.microsoft.com/office/powerpoint/2010/main" val="4031371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15B36FBC-E80F-F9EA-277B-4678A90D79E0}"/>
              </a:ext>
            </a:extLst>
          </p:cNvPr>
          <p:cNvSpPr>
            <a:spLocks noGrp="1"/>
          </p:cNvSpPr>
          <p:nvPr>
            <p:ph type="subTitle" idx="1"/>
          </p:nvPr>
        </p:nvSpPr>
        <p:spPr>
          <a:xfrm>
            <a:off x="369888" y="256032"/>
            <a:ext cx="9383712" cy="5096256"/>
          </a:xfrm>
        </p:spPr>
        <p:txBody>
          <a:bodyPr/>
          <a:lstStyle/>
          <a:p>
            <a:pPr algn="ctr"/>
            <a:r>
              <a:rPr lang="pt-BR" sz="2800" b="1" u="sng" dirty="0"/>
              <a:t>Cronograma</a:t>
            </a:r>
          </a:p>
          <a:p>
            <a:pPr algn="ctr"/>
            <a:endParaRPr lang="pt-BR" b="1" u="sng" dirty="0"/>
          </a:p>
          <a:p>
            <a:pPr marL="0" indent="0"/>
            <a:r>
              <a:rPr lang="pt-BR" b="1" u="sng" dirty="0"/>
              <a:t>19/01/2026 – Unidade Escolar - Efetivos e Nomeados (ingressantes)</a:t>
            </a:r>
          </a:p>
          <a:p>
            <a:pPr marL="0" indent="0"/>
            <a:r>
              <a:rPr lang="pt-BR" dirty="0"/>
              <a:t>1) Constituição de Jornada;</a:t>
            </a:r>
          </a:p>
          <a:p>
            <a:pPr marL="0" indent="0"/>
            <a:r>
              <a:rPr lang="pt-BR" dirty="0"/>
              <a:t>2) Ampliação de Jornada;</a:t>
            </a:r>
          </a:p>
          <a:p>
            <a:pPr marL="0" indent="0"/>
            <a:r>
              <a:rPr lang="pt-BR" dirty="0"/>
              <a:t>3) Composição de Jornada; e</a:t>
            </a:r>
          </a:p>
          <a:p>
            <a:pPr marL="0" indent="0"/>
            <a:r>
              <a:rPr lang="pt-BR" dirty="0"/>
              <a:t>4) Carga Suplementar.</a:t>
            </a:r>
          </a:p>
          <a:p>
            <a:pPr marL="0" indent="0"/>
            <a:endParaRPr lang="pt-BR" dirty="0"/>
          </a:p>
          <a:p>
            <a:pPr marL="0" indent="0"/>
            <a:endParaRPr lang="pt-BR" dirty="0"/>
          </a:p>
          <a:p>
            <a:pPr marL="0" indent="0"/>
            <a:r>
              <a:rPr lang="pt-BR" b="1" u="sng" dirty="0"/>
              <a:t>20 e 21/01/2026 – URE – Efetivos e Nomeados adidos ou parcialmente atendidos, bem como quem necessitam de atualização de unidade administrativa</a:t>
            </a:r>
          </a:p>
          <a:p>
            <a:pPr marL="0" indent="0"/>
            <a:r>
              <a:rPr lang="pt-BR" dirty="0"/>
              <a:t>1) Constituição de Jornada;</a:t>
            </a:r>
          </a:p>
          <a:p>
            <a:pPr marL="0" indent="0"/>
            <a:r>
              <a:rPr lang="pt-BR" dirty="0"/>
              <a:t>2) Composição de Jornada; e</a:t>
            </a:r>
          </a:p>
          <a:p>
            <a:pPr marL="0" indent="0"/>
            <a:r>
              <a:rPr lang="pt-BR" dirty="0"/>
              <a:t>3) Carga Suplementar.</a:t>
            </a:r>
          </a:p>
          <a:p>
            <a:endParaRPr lang="pt-BR" dirty="0"/>
          </a:p>
          <a:p>
            <a:endParaRPr lang="pt-BR" dirty="0"/>
          </a:p>
          <a:p>
            <a:endParaRPr lang="pt-BR" dirty="0"/>
          </a:p>
        </p:txBody>
      </p:sp>
      <p:pic>
        <p:nvPicPr>
          <p:cNvPr id="4" name="Google Shape;60;p14">
            <a:extLst>
              <a:ext uri="{FF2B5EF4-FFF2-40B4-BE49-F238E27FC236}">
                <a16:creationId xmlns:a16="http://schemas.microsoft.com/office/drawing/2014/main" id="{58F5C460-BE3C-FC03-52A5-17246F8A80FA}"/>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364965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p:nvPr/>
        </p:nvSpPr>
        <p:spPr>
          <a:xfrm>
            <a:off x="306525" y="498100"/>
            <a:ext cx="9399900" cy="4339619"/>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3600" b="1" u="sng" dirty="0"/>
              <a:t>Processo Anual de Atribuição de Aulas</a:t>
            </a:r>
            <a:endParaRPr sz="3600" b="1" u="sng" dirty="0"/>
          </a:p>
          <a:p>
            <a:pPr marL="0" lvl="0" indent="0" algn="ctr" rtl="0">
              <a:spcBef>
                <a:spcPts val="0"/>
              </a:spcBef>
              <a:spcAft>
                <a:spcPts val="0"/>
              </a:spcAft>
              <a:buNone/>
            </a:pPr>
            <a:r>
              <a:rPr lang="pt-BR" sz="3600" b="1" u="sng" dirty="0"/>
              <a:t>Ano Letivo 2026</a:t>
            </a:r>
            <a:endParaRPr sz="3600" b="1" u="sng" dirty="0"/>
          </a:p>
          <a:p>
            <a:pPr marL="0" lvl="0" indent="0" algn="l" rtl="0">
              <a:spcBef>
                <a:spcPts val="0"/>
              </a:spcBef>
              <a:spcAft>
                <a:spcPts val="0"/>
              </a:spcAft>
              <a:buNone/>
            </a:pPr>
            <a:endParaRPr sz="3600" b="1" dirty="0"/>
          </a:p>
          <a:p>
            <a:pPr marL="0" lvl="0" indent="0" algn="r" rtl="0">
              <a:spcBef>
                <a:spcPts val="0"/>
              </a:spcBef>
              <a:spcAft>
                <a:spcPts val="0"/>
              </a:spcAft>
              <a:buNone/>
            </a:pPr>
            <a:r>
              <a:rPr lang="pt-BR" sz="3600" b="1" dirty="0"/>
              <a:t>Resolução SEDUC 3, de 13/01/2026</a:t>
            </a:r>
          </a:p>
          <a:p>
            <a:pPr marL="0" lvl="0" indent="0" algn="r" rtl="0">
              <a:spcBef>
                <a:spcPts val="0"/>
              </a:spcBef>
              <a:spcAft>
                <a:spcPts val="0"/>
              </a:spcAft>
              <a:buNone/>
            </a:pPr>
            <a:r>
              <a:rPr lang="pt-BR" sz="3600" b="1" dirty="0"/>
              <a:t>Portaria DIPES 5, de 15/01/2026</a:t>
            </a:r>
          </a:p>
          <a:p>
            <a:pPr marL="0" lvl="0" indent="0" algn="r" rtl="0">
              <a:spcBef>
                <a:spcPts val="0"/>
              </a:spcBef>
              <a:spcAft>
                <a:spcPts val="0"/>
              </a:spcAft>
              <a:buNone/>
            </a:pPr>
            <a:endParaRPr sz="3600" b="1" dirty="0"/>
          </a:p>
          <a:p>
            <a:pPr marL="0" lvl="0" indent="0" algn="l" rtl="0">
              <a:spcBef>
                <a:spcPts val="0"/>
              </a:spcBef>
              <a:spcAft>
                <a:spcPts val="0"/>
              </a:spcAft>
              <a:buNone/>
            </a:pPr>
            <a:endParaRPr sz="1800" dirty="0"/>
          </a:p>
          <a:p>
            <a:pPr marL="0" lvl="0" indent="0" algn="r" rtl="0">
              <a:spcBef>
                <a:spcPts val="0"/>
              </a:spcBef>
              <a:spcAft>
                <a:spcPts val="0"/>
              </a:spcAft>
              <a:buNone/>
            </a:pPr>
            <a:r>
              <a:rPr lang="pt-BR" sz="1800" b="1" u="sng" dirty="0"/>
              <a:t>Secretaria de Legislação e Defesa dos Associados</a:t>
            </a:r>
            <a:endParaRPr sz="1800" b="1" u="sng" dirty="0"/>
          </a:p>
          <a:p>
            <a:pPr marL="0" lvl="0" indent="0" algn="l" rtl="0">
              <a:spcBef>
                <a:spcPts val="0"/>
              </a:spcBef>
              <a:spcAft>
                <a:spcPts val="0"/>
              </a:spcAft>
              <a:buNone/>
            </a:pPr>
            <a:endParaRPr sz="1800" dirty="0"/>
          </a:p>
        </p:txBody>
      </p:sp>
      <p:pic>
        <p:nvPicPr>
          <p:cNvPr id="2" name="Google Shape;60;p14">
            <a:extLst>
              <a:ext uri="{FF2B5EF4-FFF2-40B4-BE49-F238E27FC236}">
                <a16:creationId xmlns:a16="http://schemas.microsoft.com/office/drawing/2014/main" id="{C77B7763-6B65-FCEA-9EBA-9F72CB04C615}"/>
              </a:ext>
            </a:extLst>
          </p:cNvPr>
          <p:cNvPicPr preferRelativeResize="0"/>
          <p:nvPr/>
        </p:nvPicPr>
        <p:blipFill rotWithShape="1">
          <a:blip r:embed="rId3">
            <a:alphaModFix/>
          </a:blip>
          <a:srcRect/>
          <a:stretch/>
        </p:blipFill>
        <p:spPr>
          <a:xfrm>
            <a:off x="8693890" y="4632960"/>
            <a:ext cx="1012535" cy="90144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AD9728C1-D045-B221-CCBF-C402EA7D1EC0}"/>
              </a:ext>
            </a:extLst>
          </p:cNvPr>
          <p:cNvSpPr>
            <a:spLocks noGrp="1"/>
          </p:cNvSpPr>
          <p:nvPr>
            <p:ph type="subTitle" idx="1"/>
          </p:nvPr>
        </p:nvSpPr>
        <p:spPr>
          <a:xfrm>
            <a:off x="304800" y="134112"/>
            <a:ext cx="9270600" cy="5291328"/>
          </a:xfrm>
        </p:spPr>
        <p:txBody>
          <a:bodyPr/>
          <a:lstStyle/>
          <a:p>
            <a:pPr>
              <a:lnSpc>
                <a:spcPct val="150000"/>
              </a:lnSpc>
            </a:pPr>
            <a:endParaRPr lang="pt-BR" b="1" u="sng" dirty="0"/>
          </a:p>
          <a:p>
            <a:pPr>
              <a:lnSpc>
                <a:spcPct val="150000"/>
              </a:lnSpc>
            </a:pPr>
            <a:r>
              <a:rPr lang="pt-BR" b="1" u="sng" dirty="0"/>
              <a:t>22/01/2026 – URE – Efetivos e Nomeados</a:t>
            </a:r>
          </a:p>
          <a:p>
            <a:pPr>
              <a:lnSpc>
                <a:spcPct val="150000"/>
              </a:lnSpc>
            </a:pPr>
            <a:r>
              <a:rPr lang="pt-BR" dirty="0"/>
              <a:t>Optantes pelo artigo 22 da LC 444/85.</a:t>
            </a:r>
          </a:p>
          <a:p>
            <a:pPr>
              <a:lnSpc>
                <a:spcPct val="150000"/>
              </a:lnSpc>
            </a:pPr>
            <a:endParaRPr lang="pt-BR" dirty="0"/>
          </a:p>
          <a:p>
            <a:pPr>
              <a:lnSpc>
                <a:spcPct val="150000"/>
              </a:lnSpc>
            </a:pPr>
            <a:r>
              <a:rPr lang="pt-BR" b="1" u="sng" dirty="0"/>
              <a:t>23/01/2026 – Unidade Escolar – Docentes não efetivos (exceto os que optaram por transferência de URE)</a:t>
            </a:r>
          </a:p>
          <a:p>
            <a:pPr>
              <a:lnSpc>
                <a:spcPct val="150000"/>
              </a:lnSpc>
            </a:pPr>
            <a:r>
              <a:rPr lang="pt-BR" dirty="0"/>
              <a:t>- Constituição de Jornada/Composição de Carga Horária; e</a:t>
            </a:r>
          </a:p>
          <a:p>
            <a:pPr marL="514350" indent="-285750">
              <a:lnSpc>
                <a:spcPct val="150000"/>
              </a:lnSpc>
              <a:buFontTx/>
              <a:buChar char="-"/>
            </a:pPr>
            <a:r>
              <a:rPr lang="pt-BR" dirty="0"/>
              <a:t>Carga Suplementar, no caso de docentes não efetivos da carreira nova.</a:t>
            </a:r>
          </a:p>
          <a:p>
            <a:pPr marL="514350" indent="-285750">
              <a:lnSpc>
                <a:spcPct val="150000"/>
              </a:lnSpc>
              <a:buFontTx/>
              <a:buChar char="-"/>
            </a:pPr>
            <a:endParaRPr lang="pt-BR" b="1" u="sng" dirty="0"/>
          </a:p>
          <a:p>
            <a:pPr marL="228600" indent="0">
              <a:lnSpc>
                <a:spcPct val="150000"/>
              </a:lnSpc>
            </a:pPr>
            <a:r>
              <a:rPr lang="pt-BR" b="1" u="sng" dirty="0"/>
              <a:t>26/01/2026 – URE -  Docentes não Efetivos </a:t>
            </a:r>
            <a:r>
              <a:rPr lang="pt-BR" dirty="0"/>
              <a:t>que não foram atendidos total ou parcialmente na jornada ou carga horária de opção, bem como os que optaram por transferência de URE e ainda os que necessitam de atualização de unidade administrativa.</a:t>
            </a:r>
          </a:p>
          <a:p>
            <a:endParaRPr lang="pt-BR" dirty="0"/>
          </a:p>
          <a:p>
            <a:endParaRPr lang="pt-BR" dirty="0"/>
          </a:p>
        </p:txBody>
      </p:sp>
      <p:pic>
        <p:nvPicPr>
          <p:cNvPr id="4" name="Google Shape;60;p14">
            <a:extLst>
              <a:ext uri="{FF2B5EF4-FFF2-40B4-BE49-F238E27FC236}">
                <a16:creationId xmlns:a16="http://schemas.microsoft.com/office/drawing/2014/main" id="{C77E402F-CE45-0275-A61F-403D46548E48}"/>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1953775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6F81B4CE-2B52-639F-E24E-6DA170B0C6A1}"/>
              </a:ext>
            </a:extLst>
          </p:cNvPr>
          <p:cNvSpPr>
            <a:spLocks noGrp="1"/>
          </p:cNvSpPr>
          <p:nvPr>
            <p:ph type="subTitle" idx="1"/>
          </p:nvPr>
        </p:nvSpPr>
        <p:spPr>
          <a:xfrm>
            <a:off x="195072" y="316992"/>
            <a:ext cx="9534144" cy="5096256"/>
          </a:xfrm>
        </p:spPr>
        <p:txBody>
          <a:bodyPr/>
          <a:lstStyle/>
          <a:p>
            <a:pPr marL="0" indent="0"/>
            <a:r>
              <a:rPr lang="pt-BR" sz="2400" b="1" u="sng" dirty="0">
                <a:latin typeface="Calibri" panose="020F0502020204030204" pitchFamily="34" charset="0"/>
                <a:cs typeface="Calibri" panose="020F0502020204030204" pitchFamily="34" charset="0"/>
              </a:rPr>
              <a:t>27/01/2026 – Unidade Escolar </a:t>
            </a:r>
            <a:r>
              <a:rPr lang="pt-BR" sz="2400" dirty="0">
                <a:latin typeface="Calibri" panose="020F0502020204030204" pitchFamily="34" charset="0"/>
                <a:cs typeface="Calibri" panose="020F0502020204030204" pitchFamily="34" charset="0"/>
              </a:rPr>
              <a:t>- atendimento aos docentes contratados que atuaram em 2025 nas unidades escolares de tempo parcial e foram indicados a permanência</a:t>
            </a:r>
          </a:p>
          <a:p>
            <a:pPr marL="0" indent="0"/>
            <a:endParaRPr lang="pt-BR" sz="2400" dirty="0">
              <a:latin typeface="Calibri" panose="020F0502020204030204" pitchFamily="34" charset="0"/>
              <a:cs typeface="Calibri" panose="020F0502020204030204" pitchFamily="34" charset="0"/>
            </a:endParaRPr>
          </a:p>
          <a:p>
            <a:pPr marL="0" indent="0"/>
            <a:endParaRPr lang="pt-BR" sz="2400" dirty="0">
              <a:latin typeface="Calibri" panose="020F0502020204030204" pitchFamily="34" charset="0"/>
              <a:cs typeface="Calibri" panose="020F0502020204030204" pitchFamily="34" charset="0"/>
            </a:endParaRPr>
          </a:p>
          <a:p>
            <a:pPr marL="0" indent="0"/>
            <a:r>
              <a:rPr lang="pt-BR" sz="2400" b="1" u="sng" dirty="0">
                <a:latin typeface="Calibri" panose="020F0502020204030204" pitchFamily="34" charset="0"/>
                <a:cs typeface="Calibri" panose="020F0502020204030204" pitchFamily="34" charset="0"/>
              </a:rPr>
              <a:t>28 a 31/01/2026 – URE </a:t>
            </a:r>
            <a:r>
              <a:rPr lang="pt-BR" sz="2400" dirty="0">
                <a:latin typeface="Calibri" panose="020F0502020204030204" pitchFamily="34" charset="0"/>
                <a:cs typeface="Calibri" panose="020F0502020204030204" pitchFamily="34" charset="0"/>
              </a:rPr>
              <a:t>- atendimento dos docentes contratados e candidatos à contratação</a:t>
            </a:r>
          </a:p>
          <a:p>
            <a:pPr marL="0" indent="0"/>
            <a:endParaRPr lang="pt-BR" sz="2400" dirty="0">
              <a:latin typeface="Calibri" panose="020F0502020204030204" pitchFamily="34" charset="0"/>
              <a:cs typeface="Calibri" panose="020F0502020204030204" pitchFamily="34" charset="0"/>
            </a:endParaRPr>
          </a:p>
          <a:p>
            <a:pPr marL="0" indent="0"/>
            <a:endParaRPr lang="pt-BR" sz="2400" dirty="0">
              <a:latin typeface="Calibri" panose="020F0502020204030204" pitchFamily="34" charset="0"/>
              <a:cs typeface="Calibri" panose="020F0502020204030204" pitchFamily="34" charset="0"/>
            </a:endParaRPr>
          </a:p>
          <a:p>
            <a:pPr marL="0" indent="0"/>
            <a:r>
              <a:rPr lang="pt-BR" sz="2400" b="1" u="sng" dirty="0">
                <a:latin typeface="Calibri" panose="020F0502020204030204" pitchFamily="34" charset="0"/>
                <a:cs typeface="Calibri" panose="020F0502020204030204" pitchFamily="34" charset="0"/>
              </a:rPr>
              <a:t>30 e 31/01/2026 – URE </a:t>
            </a:r>
            <a:r>
              <a:rPr lang="pt-BR" sz="2400" dirty="0">
                <a:latin typeface="Calibri" panose="020F0502020204030204" pitchFamily="34" charset="0"/>
                <a:cs typeface="Calibri" panose="020F0502020204030204" pitchFamily="34" charset="0"/>
              </a:rPr>
              <a:t>- Educação Especial (Ação Judicial) e Intérprete de Libras</a:t>
            </a:r>
            <a:r>
              <a:rPr lang="pt-BR" dirty="0"/>
              <a:t>.</a:t>
            </a:r>
          </a:p>
          <a:p>
            <a:pPr marL="0" indent="0"/>
            <a:endParaRPr lang="pt-BR" dirty="0"/>
          </a:p>
          <a:p>
            <a:pPr marL="0" indent="0"/>
            <a:endParaRPr lang="pt-BR" dirty="0"/>
          </a:p>
          <a:p>
            <a:pPr marL="0" indent="0"/>
            <a:endParaRPr lang="pt-BR" dirty="0"/>
          </a:p>
          <a:p>
            <a:endParaRPr lang="pt-BR" dirty="0"/>
          </a:p>
        </p:txBody>
      </p:sp>
      <p:pic>
        <p:nvPicPr>
          <p:cNvPr id="4" name="Google Shape;60;p14">
            <a:extLst>
              <a:ext uri="{FF2B5EF4-FFF2-40B4-BE49-F238E27FC236}">
                <a16:creationId xmlns:a16="http://schemas.microsoft.com/office/drawing/2014/main" id="{C1186655-D9E0-9078-D428-3EC0F333A179}"/>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1644996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F3ACD416-3ED1-68B1-6BE0-186A36BA8027}"/>
              </a:ext>
            </a:extLst>
          </p:cNvPr>
          <p:cNvSpPr>
            <a:spLocks noGrp="1"/>
          </p:cNvSpPr>
          <p:nvPr>
            <p:ph type="subTitle" idx="1"/>
          </p:nvPr>
        </p:nvSpPr>
        <p:spPr>
          <a:xfrm>
            <a:off x="243840" y="316992"/>
            <a:ext cx="9570720" cy="4937760"/>
          </a:xfrm>
        </p:spPr>
        <p:txBody>
          <a:bodyPr/>
          <a:lstStyle/>
          <a:p>
            <a:r>
              <a:rPr lang="pt-BR" sz="2000" b="1" u="sng" dirty="0">
                <a:latin typeface="Calibri" panose="020F0502020204030204" pitchFamily="34" charset="0"/>
                <a:cs typeface="Calibri" panose="020F0502020204030204" pitchFamily="34" charset="0"/>
              </a:rPr>
              <a:t>02 a 06/02/2026 – URE</a:t>
            </a:r>
            <a:r>
              <a:rPr lang="pt-BR" sz="2000" b="1" dirty="0">
                <a:latin typeface="Calibri" panose="020F0502020204030204" pitchFamily="34" charset="0"/>
                <a:cs typeface="Calibri" panose="020F0502020204030204" pitchFamily="34" charset="0"/>
              </a:rPr>
              <a:t> – </a:t>
            </a:r>
            <a:r>
              <a:rPr lang="pt-BR" sz="2000" dirty="0">
                <a:latin typeface="Calibri" panose="020F0502020204030204" pitchFamily="34" charset="0"/>
                <a:cs typeface="Calibri" panose="020F0502020204030204" pitchFamily="34" charset="0"/>
              </a:rPr>
              <a:t>atribuição de carga horária aos projetos e programas da pasta:</a:t>
            </a:r>
          </a:p>
          <a:p>
            <a:endParaRPr lang="pt-BR" sz="2000" dirty="0">
              <a:latin typeface="Calibri" panose="020F0502020204030204" pitchFamily="34" charset="0"/>
              <a:cs typeface="Calibri" panose="020F0502020204030204" pitchFamily="34" charset="0"/>
            </a:endParaRPr>
          </a:p>
          <a:p>
            <a:r>
              <a:rPr lang="pt-BR" sz="2000" dirty="0">
                <a:latin typeface="Calibri" panose="020F0502020204030204" pitchFamily="34" charset="0"/>
                <a:cs typeface="Calibri" panose="020F0502020204030204" pitchFamily="34" charset="0"/>
              </a:rPr>
              <a:t>- Tutor - Fundação Casa;</a:t>
            </a:r>
          </a:p>
          <a:p>
            <a:r>
              <a:rPr lang="pt-BR" sz="2000" dirty="0">
                <a:latin typeface="Calibri" panose="020F0502020204030204" pitchFamily="34" charset="0"/>
                <a:cs typeface="Calibri" panose="020F0502020204030204" pitchFamily="34" charset="0"/>
              </a:rPr>
              <a:t>- Professor Orientador da Convivência - POC (CONVIVA);</a:t>
            </a:r>
          </a:p>
          <a:p>
            <a:r>
              <a:rPr lang="pt-BR" sz="2000" dirty="0">
                <a:latin typeface="Calibri" panose="020F0502020204030204" pitchFamily="34" charset="0"/>
                <a:cs typeface="Calibri" panose="020F0502020204030204" pitchFamily="34" charset="0"/>
              </a:rPr>
              <a:t>- Professor Articulador do Programa Escola da Família;</a:t>
            </a:r>
          </a:p>
          <a:p>
            <a:r>
              <a:rPr lang="pt-BR" sz="2000" dirty="0">
                <a:latin typeface="Calibri" panose="020F0502020204030204" pitchFamily="34" charset="0"/>
                <a:cs typeface="Calibri" panose="020F0502020204030204" pitchFamily="34" charset="0"/>
              </a:rPr>
              <a:t>- Professor Articulador da Sala de Leitura;</a:t>
            </a:r>
          </a:p>
          <a:p>
            <a:r>
              <a:rPr lang="pt-BR" sz="2000" dirty="0">
                <a:latin typeface="Calibri" panose="020F0502020204030204" pitchFamily="34" charset="0"/>
                <a:cs typeface="Calibri" panose="020F0502020204030204" pitchFamily="34" charset="0"/>
              </a:rPr>
              <a:t>- EJA do Modelo de Oferta Flexível: CEEJA e Unidades de Tempo Parcial;</a:t>
            </a:r>
          </a:p>
          <a:p>
            <a:r>
              <a:rPr lang="pt-BR" sz="2000" dirty="0">
                <a:latin typeface="Calibri" panose="020F0502020204030204" pitchFamily="34" charset="0"/>
                <a:cs typeface="Calibri" panose="020F0502020204030204" pitchFamily="34" charset="0"/>
              </a:rPr>
              <a:t>- Projeto de Apoio à Tecnologia e Inovação - PROATEC – CIEBP;</a:t>
            </a:r>
          </a:p>
          <a:p>
            <a:r>
              <a:rPr lang="pt-BR" sz="2000" dirty="0">
                <a:latin typeface="Calibri" panose="020F0502020204030204" pitchFamily="34" charset="0"/>
                <a:cs typeface="Calibri" panose="020F0502020204030204" pitchFamily="34" charset="0"/>
              </a:rPr>
              <a:t>- Classe Hospitalar;</a:t>
            </a:r>
          </a:p>
          <a:p>
            <a:r>
              <a:rPr lang="pt-BR" sz="2000" dirty="0">
                <a:latin typeface="Calibri" panose="020F0502020204030204" pitchFamily="34" charset="0"/>
                <a:cs typeface="Calibri" panose="020F0502020204030204" pitchFamily="34" charset="0"/>
              </a:rPr>
              <a:t>- Centro de Estudos de Línguas (CEL);</a:t>
            </a:r>
          </a:p>
          <a:p>
            <a:r>
              <a:rPr lang="pt-BR" sz="2000" dirty="0">
                <a:latin typeface="Calibri" panose="020F0502020204030204" pitchFamily="34" charset="0"/>
                <a:cs typeface="Calibri" panose="020F0502020204030204" pitchFamily="34" charset="0"/>
              </a:rPr>
              <a:t>- Apoio ao Protagonismo Estudantil (reforço);</a:t>
            </a:r>
          </a:p>
          <a:p>
            <a:r>
              <a:rPr lang="pt-BR" sz="2000" dirty="0">
                <a:latin typeface="Calibri" panose="020F0502020204030204" pitchFamily="34" charset="0"/>
                <a:cs typeface="Calibri" panose="020F0502020204030204" pitchFamily="34" charset="0"/>
              </a:rPr>
              <a:t>- Fundação CASA – Centro de Atendimento Socioeducativo ao Adolescente;</a:t>
            </a:r>
          </a:p>
          <a:p>
            <a:r>
              <a:rPr lang="pt-BR" sz="2000" dirty="0">
                <a:latin typeface="Calibri" panose="020F0502020204030204" pitchFamily="34" charset="0"/>
                <a:cs typeface="Calibri" panose="020F0502020204030204" pitchFamily="34" charset="0"/>
              </a:rPr>
              <a:t>- Programa Educação nas Prisões (PEP).</a:t>
            </a:r>
          </a:p>
          <a:p>
            <a:endParaRPr lang="pt-BR" dirty="0"/>
          </a:p>
        </p:txBody>
      </p:sp>
      <p:pic>
        <p:nvPicPr>
          <p:cNvPr id="4" name="Google Shape;60;p14">
            <a:extLst>
              <a:ext uri="{FF2B5EF4-FFF2-40B4-BE49-F238E27FC236}">
                <a16:creationId xmlns:a16="http://schemas.microsoft.com/office/drawing/2014/main" id="{2E333C7A-A148-9579-09C7-42F3B0EC75D6}"/>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3902855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AC0C41A9-53AF-115F-780A-8441B33938AD}"/>
              </a:ext>
            </a:extLst>
          </p:cNvPr>
          <p:cNvSpPr>
            <a:spLocks noGrp="1"/>
          </p:cNvSpPr>
          <p:nvPr>
            <p:ph type="subTitle" idx="1"/>
          </p:nvPr>
        </p:nvSpPr>
        <p:spPr>
          <a:xfrm>
            <a:off x="304800" y="243840"/>
            <a:ext cx="9460992" cy="5242560"/>
          </a:xfrm>
        </p:spPr>
        <p:txBody>
          <a:bodyPr/>
          <a:lstStyle/>
          <a:p>
            <a:pPr algn="ctr"/>
            <a:endParaRPr lang="pt-BR" b="1" u="sng" dirty="0"/>
          </a:p>
          <a:p>
            <a:pPr algn="ctr"/>
            <a:endParaRPr lang="pt-BR" b="1" u="sng" dirty="0"/>
          </a:p>
          <a:p>
            <a:pPr algn="ctr"/>
            <a:endParaRPr lang="pt-BR" b="1" u="sng" dirty="0"/>
          </a:p>
          <a:p>
            <a:pPr algn="ctr"/>
            <a:endParaRPr lang="pt-BR" b="1" u="sng" dirty="0"/>
          </a:p>
          <a:p>
            <a:pPr algn="ctr"/>
            <a:endParaRPr lang="pt-BR" b="1" u="sng" dirty="0"/>
          </a:p>
          <a:p>
            <a:pPr algn="ctr"/>
            <a:r>
              <a:rPr lang="pt-BR" b="1" u="sng" dirty="0"/>
              <a:t>INFORMAÇÕES IMPORTANTES</a:t>
            </a:r>
          </a:p>
          <a:p>
            <a:pPr algn="just"/>
            <a:endParaRPr lang="pt-BR" dirty="0"/>
          </a:p>
          <a:p>
            <a:pPr marL="0" indent="0" algn="just"/>
            <a:r>
              <a:rPr lang="pt-BR" dirty="0">
                <a:latin typeface="Calibri" panose="020F0502020204030204" pitchFamily="34" charset="0"/>
                <a:cs typeface="Calibri" panose="020F0502020204030204" pitchFamily="34" charset="0"/>
              </a:rPr>
              <a:t>I)       Os docentes, de qualquer categoria, que tiverem aulas em substituição atribuídas e que se afastarem ou se licenciarem por qualquer motivo, inclusive por doença, perderão as aulas de imediato, sendo estas atribuídas a outro docente.</a:t>
            </a:r>
          </a:p>
          <a:p>
            <a:pPr marL="0" indent="0" algn="just"/>
            <a:endParaRPr lang="pt-BR" dirty="0">
              <a:latin typeface="Calibri" panose="020F0502020204030204" pitchFamily="34" charset="0"/>
              <a:cs typeface="Calibri" panose="020F0502020204030204" pitchFamily="34" charset="0"/>
            </a:endParaRPr>
          </a:p>
          <a:p>
            <a:pPr marL="0" indent="0" algn="just"/>
            <a:r>
              <a:rPr lang="pt-BR" b="1" dirty="0">
                <a:latin typeface="Calibri" panose="020F0502020204030204" pitchFamily="34" charset="0"/>
                <a:cs typeface="Calibri" panose="020F0502020204030204" pitchFamily="34" charset="0"/>
              </a:rPr>
              <a:t>II)</a:t>
            </a:r>
            <a:r>
              <a:rPr lang="pt-BR" dirty="0">
                <a:latin typeface="Calibri" panose="020F0502020204030204" pitchFamily="34" charset="0"/>
                <a:cs typeface="Calibri" panose="020F0502020204030204" pitchFamily="34" charset="0"/>
              </a:rPr>
              <a:t> Os docentes contratados perderão suas aulas livres, se:</a:t>
            </a:r>
          </a:p>
          <a:p>
            <a:pPr marL="0" indent="0" algn="just"/>
            <a:r>
              <a:rPr lang="pt-BR" dirty="0">
                <a:latin typeface="Calibri" panose="020F0502020204030204" pitchFamily="34" charset="0"/>
                <a:cs typeface="Calibri" panose="020F0502020204030204" pitchFamily="34" charset="0"/>
              </a:rPr>
              <a:t>– entrarem em afastamento por doença por mais de 15 dias consecutivos;</a:t>
            </a:r>
          </a:p>
          <a:p>
            <a:pPr marL="0" indent="0" algn="just"/>
            <a:r>
              <a:rPr lang="pt-BR" dirty="0">
                <a:latin typeface="Calibri" panose="020F0502020204030204" pitchFamily="34" charset="0"/>
                <a:cs typeface="Calibri" panose="020F0502020204030204" pitchFamily="34" charset="0"/>
              </a:rPr>
              <a:t>– ultrapassarem 15 dias interpolados dentro do período de 60 dias;</a:t>
            </a:r>
          </a:p>
          <a:p>
            <a:pPr marL="0" indent="0" algn="just"/>
            <a:r>
              <a:rPr lang="pt-BR" dirty="0">
                <a:latin typeface="Calibri" panose="020F0502020204030204" pitchFamily="34" charset="0"/>
                <a:cs typeface="Calibri" panose="020F0502020204030204" pitchFamily="34" charset="0"/>
              </a:rPr>
              <a:t>– ultrapassarem 30 dias interpolados;</a:t>
            </a:r>
          </a:p>
          <a:p>
            <a:pPr marL="0" indent="0" algn="just"/>
            <a:r>
              <a:rPr lang="pt-BR" dirty="0">
                <a:latin typeface="Calibri" panose="020F0502020204030204" pitchFamily="34" charset="0"/>
                <a:cs typeface="Calibri" panose="020F0502020204030204" pitchFamily="34" charset="0"/>
              </a:rPr>
              <a:t>– se afastarem pelo INSS, por qualquer motivo.</a:t>
            </a:r>
          </a:p>
          <a:p>
            <a:pPr marL="0" indent="0" algn="just"/>
            <a:endParaRPr lang="pt-BR" dirty="0">
              <a:latin typeface="Calibri" panose="020F0502020204030204" pitchFamily="34" charset="0"/>
              <a:cs typeface="Calibri" panose="020F0502020204030204" pitchFamily="34" charset="0"/>
            </a:endParaRPr>
          </a:p>
          <a:p>
            <a:pPr marL="0" indent="0" algn="just"/>
            <a:r>
              <a:rPr lang="pt-BR" b="1" dirty="0">
                <a:latin typeface="Calibri" panose="020F0502020204030204" pitchFamily="34" charset="0"/>
                <a:cs typeface="Calibri" panose="020F0502020204030204" pitchFamily="34" charset="0"/>
              </a:rPr>
              <a:t>III)</a:t>
            </a:r>
            <a:r>
              <a:rPr lang="pt-BR" dirty="0">
                <a:latin typeface="Calibri" panose="020F0502020204030204" pitchFamily="34" charset="0"/>
                <a:cs typeface="Calibri" panose="020F0502020204030204" pitchFamily="34" charset="0"/>
              </a:rPr>
              <a:t> Os docentes contratados que permanecerem sem aulas e não obtiverem sucesso na atribuição no período de 30 dias poderão ter seus contratos extintos.</a:t>
            </a:r>
          </a:p>
          <a:p>
            <a:pPr marL="0" indent="0" algn="just"/>
            <a:endParaRPr lang="pt-BR" dirty="0">
              <a:latin typeface="Calibri" panose="020F0502020204030204" pitchFamily="34" charset="0"/>
              <a:cs typeface="Calibri" panose="020F0502020204030204" pitchFamily="34" charset="0"/>
            </a:endParaRPr>
          </a:p>
          <a:p>
            <a:pPr marL="0" indent="0" algn="just"/>
            <a:r>
              <a:rPr lang="pt-BR" b="1" dirty="0">
                <a:latin typeface="Calibri" panose="020F0502020204030204" pitchFamily="34" charset="0"/>
                <a:cs typeface="Calibri" panose="020F0502020204030204" pitchFamily="34" charset="0"/>
              </a:rPr>
              <a:t>IV)</a:t>
            </a:r>
            <a:r>
              <a:rPr lang="pt-BR" dirty="0">
                <a:latin typeface="Calibri" panose="020F0502020204030204" pitchFamily="34" charset="0"/>
                <a:cs typeface="Calibri" panose="020F0502020204030204" pitchFamily="34" charset="0"/>
              </a:rPr>
              <a:t> Durante o ano, os docentes com aulas atribuídas em nível de UE ou URE deverão comparecer à escola no prazo máximo de 1 dia útil, a fim de assumir as aulas atribuídas.</a:t>
            </a:r>
          </a:p>
          <a:p>
            <a:pPr marL="228600" indent="0"/>
            <a:endParaRPr lang="pt-BR" dirty="0"/>
          </a:p>
          <a:p>
            <a:pPr marL="228600" indent="0"/>
            <a:r>
              <a:rPr lang="pt-BR" dirty="0"/>
              <a:t> </a:t>
            </a:r>
          </a:p>
          <a:p>
            <a:pPr marL="514350" indent="0">
              <a:buFontTx/>
              <a:buChar char="-"/>
            </a:pPr>
            <a:endParaRPr lang="pt-BR" dirty="0"/>
          </a:p>
          <a:p>
            <a:pPr marL="228600" indent="0"/>
            <a:endParaRPr lang="pt-BR" dirty="0"/>
          </a:p>
          <a:p>
            <a:endParaRPr lang="pt-BR" dirty="0"/>
          </a:p>
          <a:p>
            <a:endParaRPr lang="pt-BR" dirty="0"/>
          </a:p>
        </p:txBody>
      </p:sp>
      <p:pic>
        <p:nvPicPr>
          <p:cNvPr id="2" name="Google Shape;60;p14">
            <a:extLst>
              <a:ext uri="{FF2B5EF4-FFF2-40B4-BE49-F238E27FC236}">
                <a16:creationId xmlns:a16="http://schemas.microsoft.com/office/drawing/2014/main" id="{7C00F1BA-AEFA-CC7A-C128-5EFC69140C19}"/>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2598397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42B8332C-91F1-FEFC-2432-6AE30D77FC70}"/>
              </a:ext>
            </a:extLst>
          </p:cNvPr>
          <p:cNvSpPr>
            <a:spLocks noGrp="1"/>
          </p:cNvSpPr>
          <p:nvPr>
            <p:ph type="subTitle" idx="1"/>
          </p:nvPr>
        </p:nvSpPr>
        <p:spPr/>
        <p:txBody>
          <a:bodyPr/>
          <a:lstStyle/>
          <a:p>
            <a:pPr marL="0" indent="0" algn="just">
              <a:lnSpc>
                <a:spcPct val="150000"/>
              </a:lnSpc>
            </a:pPr>
            <a:r>
              <a:rPr lang="pt-BR" b="1" dirty="0">
                <a:latin typeface="Calibri" panose="020F0502020204030204" pitchFamily="34" charset="0"/>
                <a:cs typeface="Calibri" panose="020F0502020204030204" pitchFamily="34" charset="0"/>
              </a:rPr>
              <a:t>V)</a:t>
            </a:r>
            <a:r>
              <a:rPr lang="pt-BR" dirty="0">
                <a:latin typeface="Calibri" panose="020F0502020204030204" pitchFamily="34" charset="0"/>
                <a:cs typeface="Calibri" panose="020F0502020204030204" pitchFamily="34" charset="0"/>
              </a:rPr>
              <a:t> Os docentes que se sentirem prejudicados poderão interpor recurso no prazo de 2 dias úteis, a contar da data da ocorrência, cabendo à autoridade recorrida o prazo de 5 dias úteis para análise, devendo apresentar resposta ao recorrente no mesmo período.</a:t>
            </a:r>
          </a:p>
          <a:p>
            <a:pPr marL="0" indent="0" algn="just">
              <a:lnSpc>
                <a:spcPct val="150000"/>
              </a:lnSpc>
            </a:pPr>
            <a:endParaRPr lang="pt-BR" dirty="0">
              <a:latin typeface="Calibri" panose="020F0502020204030204" pitchFamily="34" charset="0"/>
              <a:cs typeface="Calibri" panose="020F0502020204030204" pitchFamily="34" charset="0"/>
            </a:endParaRPr>
          </a:p>
          <a:p>
            <a:pPr marL="0" indent="0" algn="just">
              <a:lnSpc>
                <a:spcPct val="150000"/>
              </a:lnSpc>
            </a:pPr>
            <a:r>
              <a:rPr lang="pt-BR" dirty="0">
                <a:latin typeface="Calibri" panose="020F0502020204030204" pitchFamily="34" charset="0"/>
                <a:cs typeface="Calibri" panose="020F0502020204030204" pitchFamily="34" charset="0"/>
              </a:rPr>
              <a:t>VI) O docente efetivo ou não efetivo designado como Coordenador de Gestão Pedagógica ou Vice-Diretor Escolar, que possua outro vínculo, somente poderá manter-se designado se os vínculos forem em escolas distintas. O mesmo se aplica aos designados como Supervisor de Ensino/Educacional, que não poderão atuar como docentes na escola que supervisionarem</a:t>
            </a:r>
            <a:r>
              <a:rPr lang="pt-BR" dirty="0"/>
              <a:t>.</a:t>
            </a:r>
          </a:p>
        </p:txBody>
      </p:sp>
      <p:pic>
        <p:nvPicPr>
          <p:cNvPr id="2" name="Google Shape;60;p14">
            <a:extLst>
              <a:ext uri="{FF2B5EF4-FFF2-40B4-BE49-F238E27FC236}">
                <a16:creationId xmlns:a16="http://schemas.microsoft.com/office/drawing/2014/main" id="{4154BFA6-AC91-2B2F-8A10-6241FB2CF15C}"/>
              </a:ext>
            </a:extLst>
          </p:cNvPr>
          <p:cNvPicPr preferRelativeResize="0"/>
          <p:nvPr/>
        </p:nvPicPr>
        <p:blipFill rotWithShape="1">
          <a:blip r:embed="rId2">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1899895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A06161-9A05-DB56-77BC-4D9297362E9E}"/>
              </a:ext>
            </a:extLst>
          </p:cNvPr>
          <p:cNvSpPr>
            <a:spLocks noGrp="1"/>
          </p:cNvSpPr>
          <p:nvPr>
            <p:ph type="title"/>
          </p:nvPr>
        </p:nvSpPr>
        <p:spPr>
          <a:xfrm>
            <a:off x="504000" y="109750"/>
            <a:ext cx="9071400" cy="536426"/>
          </a:xfrm>
        </p:spPr>
        <p:txBody>
          <a:bodyPr/>
          <a:lstStyle/>
          <a:p>
            <a:pPr algn="ctr"/>
            <a:r>
              <a:rPr lang="pt-BR" sz="2000" b="1" u="sng" dirty="0">
                <a:latin typeface="Calibri" panose="020F0502020204030204" pitchFamily="34" charset="0"/>
                <a:cs typeface="Calibri" panose="020F0502020204030204" pitchFamily="34" charset="0"/>
              </a:rPr>
              <a:t>Como consultar o saldo de aulas disponíveis para atribuição?</a:t>
            </a:r>
          </a:p>
        </p:txBody>
      </p:sp>
      <p:pic>
        <p:nvPicPr>
          <p:cNvPr id="5" name="Imagem 4">
            <a:extLst>
              <a:ext uri="{FF2B5EF4-FFF2-40B4-BE49-F238E27FC236}">
                <a16:creationId xmlns:a16="http://schemas.microsoft.com/office/drawing/2014/main" id="{CE118442-BB23-18D0-9519-227083C4CA21}"/>
              </a:ext>
            </a:extLst>
          </p:cNvPr>
          <p:cNvPicPr>
            <a:picLocks noChangeAspect="1"/>
          </p:cNvPicPr>
          <p:nvPr/>
        </p:nvPicPr>
        <p:blipFill>
          <a:blip r:embed="rId2"/>
          <a:stretch>
            <a:fillRect/>
          </a:stretch>
        </p:blipFill>
        <p:spPr>
          <a:xfrm>
            <a:off x="1008789" y="1144351"/>
            <a:ext cx="7675344" cy="3561761"/>
          </a:xfrm>
          <a:prstGeom prst="rect">
            <a:avLst/>
          </a:prstGeom>
        </p:spPr>
      </p:pic>
      <p:pic>
        <p:nvPicPr>
          <p:cNvPr id="6" name="Google Shape;60;p14">
            <a:extLst>
              <a:ext uri="{FF2B5EF4-FFF2-40B4-BE49-F238E27FC236}">
                <a16:creationId xmlns:a16="http://schemas.microsoft.com/office/drawing/2014/main" id="{8D6AA324-2257-0564-C0D8-5C539895A234}"/>
              </a:ext>
            </a:extLst>
          </p:cNvPr>
          <p:cNvPicPr preferRelativeResize="0"/>
          <p:nvPr/>
        </p:nvPicPr>
        <p:blipFill rotWithShape="1">
          <a:blip r:embed="rId3">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2349969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407D0E84-CB6C-1F50-5CA9-BE957525D086}"/>
              </a:ext>
            </a:extLst>
          </p:cNvPr>
          <p:cNvPicPr>
            <a:picLocks noChangeAspect="1"/>
          </p:cNvPicPr>
          <p:nvPr/>
        </p:nvPicPr>
        <p:blipFill>
          <a:blip r:embed="rId2"/>
          <a:stretch>
            <a:fillRect/>
          </a:stretch>
        </p:blipFill>
        <p:spPr>
          <a:xfrm>
            <a:off x="714927" y="890016"/>
            <a:ext cx="8650769" cy="3657600"/>
          </a:xfrm>
          <a:prstGeom prst="rect">
            <a:avLst/>
          </a:prstGeom>
        </p:spPr>
      </p:pic>
      <p:pic>
        <p:nvPicPr>
          <p:cNvPr id="6" name="Google Shape;60;p14">
            <a:extLst>
              <a:ext uri="{FF2B5EF4-FFF2-40B4-BE49-F238E27FC236}">
                <a16:creationId xmlns:a16="http://schemas.microsoft.com/office/drawing/2014/main" id="{D0A07827-73A5-E740-ED40-217EC864BD64}"/>
              </a:ext>
            </a:extLst>
          </p:cNvPr>
          <p:cNvPicPr preferRelativeResize="0"/>
          <p:nvPr/>
        </p:nvPicPr>
        <p:blipFill rotWithShape="1">
          <a:blip r:embed="rId3">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15821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1E6B79E4-E11B-2090-4A6D-858A64DED8BF}"/>
              </a:ext>
            </a:extLst>
          </p:cNvPr>
          <p:cNvPicPr>
            <a:picLocks noChangeAspect="1"/>
          </p:cNvPicPr>
          <p:nvPr/>
        </p:nvPicPr>
        <p:blipFill>
          <a:blip r:embed="rId2"/>
          <a:stretch>
            <a:fillRect/>
          </a:stretch>
        </p:blipFill>
        <p:spPr>
          <a:xfrm>
            <a:off x="1002544" y="609801"/>
            <a:ext cx="7763503" cy="4227140"/>
          </a:xfrm>
          <a:prstGeom prst="rect">
            <a:avLst/>
          </a:prstGeom>
        </p:spPr>
      </p:pic>
      <p:pic>
        <p:nvPicPr>
          <p:cNvPr id="6" name="Google Shape;60;p14">
            <a:extLst>
              <a:ext uri="{FF2B5EF4-FFF2-40B4-BE49-F238E27FC236}">
                <a16:creationId xmlns:a16="http://schemas.microsoft.com/office/drawing/2014/main" id="{E5F7BD41-9FD5-C99C-AB34-2616D87962CC}"/>
              </a:ext>
            </a:extLst>
          </p:cNvPr>
          <p:cNvPicPr preferRelativeResize="0"/>
          <p:nvPr/>
        </p:nvPicPr>
        <p:blipFill rotWithShape="1">
          <a:blip r:embed="rId3">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38762006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772AE532-0F92-6985-4939-44CDAFEA3487}"/>
              </a:ext>
            </a:extLst>
          </p:cNvPr>
          <p:cNvPicPr>
            <a:picLocks noChangeAspect="1"/>
          </p:cNvPicPr>
          <p:nvPr/>
        </p:nvPicPr>
        <p:blipFill>
          <a:blip r:embed="rId2"/>
          <a:stretch>
            <a:fillRect/>
          </a:stretch>
        </p:blipFill>
        <p:spPr>
          <a:xfrm>
            <a:off x="845537" y="733765"/>
            <a:ext cx="8235833" cy="4291759"/>
          </a:xfrm>
          <a:prstGeom prst="rect">
            <a:avLst/>
          </a:prstGeom>
        </p:spPr>
      </p:pic>
      <p:pic>
        <p:nvPicPr>
          <p:cNvPr id="6" name="Google Shape;60;p14">
            <a:extLst>
              <a:ext uri="{FF2B5EF4-FFF2-40B4-BE49-F238E27FC236}">
                <a16:creationId xmlns:a16="http://schemas.microsoft.com/office/drawing/2014/main" id="{F16D660A-0A55-D562-5376-478830D8EC44}"/>
              </a:ext>
            </a:extLst>
          </p:cNvPr>
          <p:cNvPicPr preferRelativeResize="0"/>
          <p:nvPr/>
        </p:nvPicPr>
        <p:blipFill rotWithShape="1">
          <a:blip r:embed="rId3">
            <a:alphaModFix/>
          </a:blip>
          <a:srcRect/>
          <a:stretch/>
        </p:blipFill>
        <p:spPr>
          <a:xfrm>
            <a:off x="9331298" y="4889658"/>
            <a:ext cx="749327" cy="748292"/>
          </a:xfrm>
          <a:prstGeom prst="rect">
            <a:avLst/>
          </a:prstGeom>
          <a:noFill/>
          <a:ln>
            <a:noFill/>
          </a:ln>
        </p:spPr>
      </p:pic>
    </p:spTree>
    <p:extLst>
      <p:ext uri="{BB962C8B-B14F-4D97-AF65-F5344CB8AC3E}">
        <p14:creationId xmlns:p14="http://schemas.microsoft.com/office/powerpoint/2010/main" val="5398994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813EA74E-D496-0D66-7363-FD2032798664}"/>
              </a:ext>
            </a:extLst>
          </p:cNvPr>
          <p:cNvPicPr>
            <a:picLocks noChangeAspect="1"/>
          </p:cNvPicPr>
          <p:nvPr/>
        </p:nvPicPr>
        <p:blipFill>
          <a:blip r:embed="rId2"/>
          <a:stretch>
            <a:fillRect/>
          </a:stretch>
        </p:blipFill>
        <p:spPr>
          <a:xfrm>
            <a:off x="1158788" y="631537"/>
            <a:ext cx="7763048" cy="4407476"/>
          </a:xfrm>
          <a:prstGeom prst="rect">
            <a:avLst/>
          </a:prstGeom>
        </p:spPr>
      </p:pic>
    </p:spTree>
    <p:extLst>
      <p:ext uri="{BB962C8B-B14F-4D97-AF65-F5344CB8AC3E}">
        <p14:creationId xmlns:p14="http://schemas.microsoft.com/office/powerpoint/2010/main" val="2535454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4257D1FE-0EC1-6E18-A510-E2C944129E0E}"/>
              </a:ext>
            </a:extLst>
          </p:cNvPr>
          <p:cNvSpPr>
            <a:spLocks noGrp="1"/>
          </p:cNvSpPr>
          <p:nvPr>
            <p:ph type="subTitle" idx="1"/>
          </p:nvPr>
        </p:nvSpPr>
        <p:spPr>
          <a:xfrm>
            <a:off x="504000" y="597408"/>
            <a:ext cx="9071400" cy="4017192"/>
          </a:xfrm>
        </p:spPr>
        <p:txBody>
          <a:bodyPr/>
          <a:lstStyle/>
          <a:p>
            <a:r>
              <a:rPr lang="pt-BR" b="1" u="sng" dirty="0"/>
              <a:t>Fases já superadas</a:t>
            </a:r>
          </a:p>
          <a:p>
            <a:endParaRPr lang="pt-BR" b="1" u="sng" dirty="0"/>
          </a:p>
          <a:p>
            <a:endParaRPr lang="pt-BR" b="1" u="sng" dirty="0"/>
          </a:p>
          <a:p>
            <a:pPr marL="514350" indent="-285750">
              <a:buFontTx/>
              <a:buChar char="-"/>
            </a:pPr>
            <a:r>
              <a:rPr lang="pt-BR" dirty="0"/>
              <a:t>Confirmados dos dados pessoais;</a:t>
            </a:r>
          </a:p>
          <a:p>
            <a:pPr marL="514350" indent="-285750">
              <a:buFontTx/>
              <a:buChar char="-"/>
            </a:pPr>
            <a:endParaRPr lang="pt-BR" dirty="0"/>
          </a:p>
          <a:p>
            <a:pPr marL="514350" indent="-285750">
              <a:buFontTx/>
              <a:buChar char="-"/>
            </a:pPr>
            <a:r>
              <a:rPr lang="pt-BR" dirty="0"/>
              <a:t>Confirmação de Participação;</a:t>
            </a:r>
          </a:p>
          <a:p>
            <a:pPr marL="514350" indent="-285750">
              <a:buFontTx/>
              <a:buChar char="-"/>
            </a:pPr>
            <a:endParaRPr lang="pt-BR" dirty="0"/>
          </a:p>
          <a:p>
            <a:pPr marL="514350" indent="-285750">
              <a:buFontTx/>
              <a:buChar char="-"/>
            </a:pPr>
            <a:r>
              <a:rPr lang="pt-BR" dirty="0"/>
              <a:t>Atribuição das aulas nas escolas pertencentes ao Programa Ensino Integral – PEI.</a:t>
            </a:r>
          </a:p>
        </p:txBody>
      </p:sp>
      <p:pic>
        <p:nvPicPr>
          <p:cNvPr id="4" name="Google Shape;60;p14">
            <a:extLst>
              <a:ext uri="{FF2B5EF4-FFF2-40B4-BE49-F238E27FC236}">
                <a16:creationId xmlns:a16="http://schemas.microsoft.com/office/drawing/2014/main" id="{A51EFABA-23C4-6569-ABA2-ACAE1AEE01A4}"/>
              </a:ext>
            </a:extLst>
          </p:cNvPr>
          <p:cNvPicPr preferRelativeResize="0"/>
          <p:nvPr/>
        </p:nvPicPr>
        <p:blipFill rotWithShape="1">
          <a:blip r:embed="rId2">
            <a:alphaModFix/>
          </a:blip>
          <a:srcRect/>
          <a:stretch/>
        </p:blipFill>
        <p:spPr>
          <a:xfrm>
            <a:off x="9144000" y="4647156"/>
            <a:ext cx="749327" cy="748292"/>
          </a:xfrm>
          <a:prstGeom prst="rect">
            <a:avLst/>
          </a:prstGeom>
          <a:noFill/>
          <a:ln>
            <a:noFill/>
          </a:ln>
        </p:spPr>
      </p:pic>
    </p:spTree>
    <p:extLst>
      <p:ext uri="{BB962C8B-B14F-4D97-AF65-F5344CB8AC3E}">
        <p14:creationId xmlns:p14="http://schemas.microsoft.com/office/powerpoint/2010/main" val="1111521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Interface gráfica do usuário, Tabela&#10;&#10;O conteúdo gerado por IA pode estar incorreto.">
            <a:extLst>
              <a:ext uri="{FF2B5EF4-FFF2-40B4-BE49-F238E27FC236}">
                <a16:creationId xmlns:a16="http://schemas.microsoft.com/office/drawing/2014/main" id="{6F539AF5-4762-8208-D4C3-9EF8192371F2}"/>
              </a:ext>
            </a:extLst>
          </p:cNvPr>
          <p:cNvPicPr>
            <a:picLocks noChangeAspect="1"/>
          </p:cNvPicPr>
          <p:nvPr/>
        </p:nvPicPr>
        <p:blipFill>
          <a:blip r:embed="rId2"/>
          <a:stretch>
            <a:fillRect/>
          </a:stretch>
        </p:blipFill>
        <p:spPr>
          <a:xfrm>
            <a:off x="987552" y="672798"/>
            <a:ext cx="8156448" cy="4324954"/>
          </a:xfrm>
          <a:prstGeom prst="rect">
            <a:avLst/>
          </a:prstGeom>
        </p:spPr>
      </p:pic>
    </p:spTree>
    <p:extLst>
      <p:ext uri="{BB962C8B-B14F-4D97-AF65-F5344CB8AC3E}">
        <p14:creationId xmlns:p14="http://schemas.microsoft.com/office/powerpoint/2010/main" val="1552479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11CD0195-0DA5-52BD-D761-5892CE338507}"/>
              </a:ext>
            </a:extLst>
          </p:cNvPr>
          <p:cNvPicPr>
            <a:picLocks noChangeAspect="1"/>
          </p:cNvPicPr>
          <p:nvPr/>
        </p:nvPicPr>
        <p:blipFill>
          <a:blip r:embed="rId2"/>
          <a:stretch>
            <a:fillRect/>
          </a:stretch>
        </p:blipFill>
        <p:spPr>
          <a:xfrm>
            <a:off x="814192" y="915719"/>
            <a:ext cx="8110352" cy="3839111"/>
          </a:xfrm>
          <a:prstGeom prst="rect">
            <a:avLst/>
          </a:prstGeom>
        </p:spPr>
      </p:pic>
    </p:spTree>
    <p:extLst>
      <p:ext uri="{BB962C8B-B14F-4D97-AF65-F5344CB8AC3E}">
        <p14:creationId xmlns:p14="http://schemas.microsoft.com/office/powerpoint/2010/main" val="41731617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9">
          <a:extLst>
            <a:ext uri="{FF2B5EF4-FFF2-40B4-BE49-F238E27FC236}">
              <a16:creationId xmlns:a16="http://schemas.microsoft.com/office/drawing/2014/main" id="{462EBD2C-E7AA-4592-0013-9F2E33C0D563}"/>
            </a:ext>
          </a:extLst>
        </p:cNvPr>
        <p:cNvGrpSpPr/>
        <p:nvPr/>
      </p:nvGrpSpPr>
      <p:grpSpPr>
        <a:xfrm>
          <a:off x="0" y="0"/>
          <a:ext cx="0" cy="0"/>
          <a:chOff x="0" y="0"/>
          <a:chExt cx="0" cy="0"/>
        </a:xfrm>
      </p:grpSpPr>
      <p:pic>
        <p:nvPicPr>
          <p:cNvPr id="60" name="Google Shape;60;p14">
            <a:extLst>
              <a:ext uri="{FF2B5EF4-FFF2-40B4-BE49-F238E27FC236}">
                <a16:creationId xmlns:a16="http://schemas.microsoft.com/office/drawing/2014/main" id="{A27BDB3D-F456-34DF-509D-A1A3819A39BD}"/>
              </a:ext>
            </a:extLst>
          </p:cNvPr>
          <p:cNvPicPr preferRelativeResize="0"/>
          <p:nvPr/>
        </p:nvPicPr>
        <p:blipFill rotWithShape="1">
          <a:blip r:embed="rId3">
            <a:alphaModFix/>
          </a:blip>
          <a:srcRect/>
          <a:stretch/>
        </p:blipFill>
        <p:spPr>
          <a:xfrm>
            <a:off x="2058792" y="312360"/>
            <a:ext cx="5719704" cy="4101144"/>
          </a:xfrm>
          <a:prstGeom prst="rect">
            <a:avLst/>
          </a:prstGeom>
          <a:noFill/>
          <a:ln>
            <a:noFill/>
          </a:ln>
        </p:spPr>
      </p:pic>
      <p:sp>
        <p:nvSpPr>
          <p:cNvPr id="3" name="CaixaDeTexto 2">
            <a:extLst>
              <a:ext uri="{FF2B5EF4-FFF2-40B4-BE49-F238E27FC236}">
                <a16:creationId xmlns:a16="http://schemas.microsoft.com/office/drawing/2014/main" id="{343D1131-E894-3951-C634-290E83CC7A4E}"/>
              </a:ext>
            </a:extLst>
          </p:cNvPr>
          <p:cNvSpPr txBox="1"/>
          <p:nvPr/>
        </p:nvSpPr>
        <p:spPr>
          <a:xfrm>
            <a:off x="-1" y="5058192"/>
            <a:ext cx="10080625" cy="461665"/>
          </a:xfrm>
          <a:prstGeom prst="rect">
            <a:avLst/>
          </a:prstGeom>
          <a:noFill/>
        </p:spPr>
        <p:txBody>
          <a:bodyPr wrap="square">
            <a:spAutoFit/>
          </a:bodyPr>
          <a:lstStyle/>
          <a:p>
            <a:pPr algn="ctr"/>
            <a:r>
              <a:rPr lang="pt-BR" sz="2400" b="1" u="sng" dirty="0">
                <a:latin typeface="Calibri" panose="020F0502020204030204" pitchFamily="34" charset="0"/>
                <a:cs typeface="Calibri" panose="020F0502020204030204" pitchFamily="34" charset="0"/>
              </a:rPr>
              <a:t>Secretaria de Legislação e Defesa dos Associados</a:t>
            </a:r>
            <a:endParaRPr lang="pt-BR" sz="2400" b="1" u="sng" dirty="0"/>
          </a:p>
        </p:txBody>
      </p:sp>
    </p:spTree>
    <p:extLst>
      <p:ext uri="{BB962C8B-B14F-4D97-AF65-F5344CB8AC3E}">
        <p14:creationId xmlns:p14="http://schemas.microsoft.com/office/powerpoint/2010/main" val="3615737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6"/>
          <p:cNvSpPr txBox="1"/>
          <p:nvPr/>
        </p:nvSpPr>
        <p:spPr>
          <a:xfrm>
            <a:off x="204350" y="204350"/>
            <a:ext cx="9642600" cy="498595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endParaRPr lang="pt-BR" sz="2100" b="1" u="sng" dirty="0"/>
          </a:p>
          <a:p>
            <a:pPr marL="0" lvl="0" indent="0" algn="l" rtl="0">
              <a:lnSpc>
                <a:spcPct val="100000"/>
              </a:lnSpc>
              <a:spcBef>
                <a:spcPts val="0"/>
              </a:spcBef>
              <a:spcAft>
                <a:spcPts val="0"/>
              </a:spcAft>
              <a:buNone/>
            </a:pPr>
            <a:r>
              <a:rPr lang="pt-BR" sz="2100" b="1" u="sng" dirty="0"/>
              <a:t>A atribuição de aulas deve acontecer presencialmente, observando alguns critérios, sendo:</a:t>
            </a:r>
          </a:p>
          <a:p>
            <a:pPr marL="0" lvl="0" indent="0" algn="just" rtl="0">
              <a:lnSpc>
                <a:spcPct val="100000"/>
              </a:lnSpc>
              <a:spcBef>
                <a:spcPts val="1200"/>
              </a:spcBef>
              <a:spcAft>
                <a:spcPts val="0"/>
              </a:spcAft>
              <a:buClr>
                <a:schemeClr val="dk1"/>
              </a:buClr>
              <a:buSzPts val="1100"/>
              <a:buFont typeface="Arial"/>
              <a:buNone/>
            </a:pPr>
            <a:r>
              <a:rPr lang="pt-BR" sz="2100" b="1" dirty="0">
                <a:solidFill>
                  <a:schemeClr val="dk1"/>
                </a:solidFill>
                <a:latin typeface="Calibri"/>
                <a:ea typeface="Calibri"/>
                <a:cs typeface="Calibri"/>
                <a:sym typeface="Calibri"/>
              </a:rPr>
              <a:t>1</a:t>
            </a:r>
            <a:r>
              <a:rPr lang="pt-BR" sz="2100" dirty="0">
                <a:solidFill>
                  <a:schemeClr val="dk1"/>
                </a:solidFill>
                <a:latin typeface="Calibri"/>
                <a:ea typeface="Calibri"/>
                <a:cs typeface="Calibri"/>
                <a:sym typeface="Calibri"/>
              </a:rPr>
              <a:t> – o horário das classes e das aulas, a </a:t>
            </a:r>
            <a:r>
              <a:rPr lang="pt-BR" sz="2100" b="1" u="sng" dirty="0">
                <a:solidFill>
                  <a:schemeClr val="dk1"/>
                </a:solidFill>
                <a:latin typeface="Calibri"/>
                <a:ea typeface="Calibri"/>
                <a:cs typeface="Calibri"/>
                <a:sym typeface="Calibri"/>
              </a:rPr>
              <a:t>ordem de classificação</a:t>
            </a:r>
            <a:r>
              <a:rPr lang="pt-BR" sz="2100" dirty="0">
                <a:solidFill>
                  <a:schemeClr val="dk1"/>
                </a:solidFill>
                <a:latin typeface="Calibri"/>
                <a:ea typeface="Calibri"/>
                <a:cs typeface="Calibri"/>
                <a:sym typeface="Calibri"/>
              </a:rPr>
              <a:t>, as cargas-horárias ou jornadas de trabalho dos docentes e o atendimento total de classes ou aulas livres da unidade;</a:t>
            </a:r>
          </a:p>
          <a:p>
            <a:pPr marL="0" lvl="0" indent="0" algn="just" rtl="0">
              <a:lnSpc>
                <a:spcPct val="100000"/>
              </a:lnSpc>
              <a:spcBef>
                <a:spcPts val="1200"/>
              </a:spcBef>
              <a:spcAft>
                <a:spcPts val="0"/>
              </a:spcAft>
              <a:buClr>
                <a:schemeClr val="dk1"/>
              </a:buClr>
              <a:buSzPts val="1100"/>
              <a:buFont typeface="Arial"/>
              <a:buNone/>
            </a:pPr>
            <a:r>
              <a:rPr lang="pt-BR" sz="2100" b="1" dirty="0">
                <a:solidFill>
                  <a:schemeClr val="dk1"/>
                </a:solidFill>
                <a:latin typeface="Calibri"/>
                <a:ea typeface="Calibri"/>
                <a:cs typeface="Calibri"/>
                <a:sym typeface="Calibri"/>
              </a:rPr>
              <a:t>2</a:t>
            </a:r>
            <a:r>
              <a:rPr lang="pt-BR" sz="2100" dirty="0">
                <a:solidFill>
                  <a:schemeClr val="dk1"/>
                </a:solidFill>
                <a:latin typeface="Calibri"/>
                <a:ea typeface="Calibri"/>
                <a:cs typeface="Calibri"/>
                <a:sym typeface="Calibri"/>
              </a:rPr>
              <a:t> – as situações de acumulação remunerada, em âmbito estadual; e</a:t>
            </a:r>
          </a:p>
          <a:p>
            <a:pPr marL="0" lvl="0" indent="0" algn="just" rtl="0">
              <a:lnSpc>
                <a:spcPct val="100000"/>
              </a:lnSpc>
              <a:spcBef>
                <a:spcPts val="1200"/>
              </a:spcBef>
              <a:spcAft>
                <a:spcPts val="0"/>
              </a:spcAft>
              <a:buNone/>
            </a:pPr>
            <a:r>
              <a:rPr lang="pt-BR" sz="2100" b="1" dirty="0">
                <a:solidFill>
                  <a:schemeClr val="dk1"/>
                </a:solidFill>
                <a:latin typeface="Calibri"/>
                <a:ea typeface="Calibri"/>
                <a:cs typeface="Calibri"/>
                <a:sym typeface="Calibri"/>
              </a:rPr>
              <a:t>3</a:t>
            </a:r>
            <a:r>
              <a:rPr lang="pt-BR" sz="2100" dirty="0">
                <a:solidFill>
                  <a:schemeClr val="dk1"/>
                </a:solidFill>
                <a:latin typeface="Calibri"/>
                <a:ea typeface="Calibri"/>
                <a:cs typeface="Calibri"/>
                <a:sym typeface="Calibri"/>
              </a:rPr>
              <a:t> – as opções dos docentes.</a:t>
            </a:r>
          </a:p>
          <a:p>
            <a:pPr marL="0" lvl="0" indent="0" algn="just" rtl="0">
              <a:lnSpc>
                <a:spcPct val="100000"/>
              </a:lnSpc>
              <a:spcBef>
                <a:spcPts val="1200"/>
              </a:spcBef>
              <a:spcAft>
                <a:spcPts val="0"/>
              </a:spcAft>
              <a:buNone/>
            </a:pPr>
            <a:endParaRPr lang="pt-BR" sz="2100" dirty="0">
              <a:solidFill>
                <a:schemeClr val="dk1"/>
              </a:solidFill>
              <a:latin typeface="Calibri"/>
              <a:ea typeface="Calibri"/>
              <a:cs typeface="Calibri"/>
              <a:sym typeface="Calibri"/>
            </a:endParaRPr>
          </a:p>
          <a:p>
            <a:pPr marL="0" lvl="0" indent="0" algn="just" rtl="0">
              <a:lnSpc>
                <a:spcPct val="100000"/>
              </a:lnSpc>
              <a:spcBef>
                <a:spcPts val="1200"/>
              </a:spcBef>
              <a:spcAft>
                <a:spcPts val="0"/>
              </a:spcAft>
              <a:buNone/>
            </a:pPr>
            <a:endParaRPr lang="pt-BR" sz="2100" dirty="0">
              <a:solidFill>
                <a:schemeClr val="dk1"/>
              </a:solidFill>
              <a:latin typeface="Calibri"/>
              <a:ea typeface="Calibri"/>
              <a:cs typeface="Calibri"/>
              <a:sym typeface="Calibri"/>
            </a:endParaRPr>
          </a:p>
          <a:p>
            <a:pPr lvl="0" algn="just">
              <a:spcBef>
                <a:spcPts val="1200"/>
              </a:spcBef>
            </a:pPr>
            <a:r>
              <a:rPr lang="pt-BR" sz="2100" dirty="0">
                <a:solidFill>
                  <a:schemeClr val="dk1"/>
                </a:solidFill>
                <a:latin typeface="Calibri"/>
                <a:ea typeface="Calibri"/>
                <a:cs typeface="Calibri"/>
                <a:sym typeface="Calibri"/>
              </a:rPr>
              <a:t>Obs.: As URES poderão utilizar aplicativos/plataformas visando a mediação tecnológica, mas sempre com os docentes presentes no local de atribuição</a:t>
            </a:r>
            <a:endParaRPr lang="pt-BR" sz="1800" dirty="0"/>
          </a:p>
        </p:txBody>
      </p:sp>
      <p:pic>
        <p:nvPicPr>
          <p:cNvPr id="2" name="Google Shape;60;p14">
            <a:extLst>
              <a:ext uri="{FF2B5EF4-FFF2-40B4-BE49-F238E27FC236}">
                <a16:creationId xmlns:a16="http://schemas.microsoft.com/office/drawing/2014/main" id="{0B768C33-3A4A-5ECA-99F8-9D564A8E99F4}"/>
              </a:ext>
            </a:extLst>
          </p:cNvPr>
          <p:cNvPicPr preferRelativeResize="0"/>
          <p:nvPr/>
        </p:nvPicPr>
        <p:blipFill rotWithShape="1">
          <a:blip r:embed="rId3">
            <a:alphaModFix/>
          </a:blip>
          <a:srcRect/>
          <a:stretch/>
        </p:blipFill>
        <p:spPr>
          <a:xfrm>
            <a:off x="9331298" y="4889658"/>
            <a:ext cx="749327" cy="74829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12FC11F1-6651-2CB1-966E-8DC8193E5820}"/>
              </a:ext>
            </a:extLst>
          </p:cNvPr>
          <p:cNvSpPr>
            <a:spLocks noGrp="1"/>
          </p:cNvSpPr>
          <p:nvPr>
            <p:ph type="subTitle" idx="1"/>
          </p:nvPr>
        </p:nvSpPr>
        <p:spPr>
          <a:xfrm>
            <a:off x="320843" y="368969"/>
            <a:ext cx="9254558" cy="5021178"/>
          </a:xfrm>
        </p:spPr>
        <p:txBody>
          <a:bodyPr/>
          <a:lstStyle/>
          <a:p>
            <a:pPr marL="0" indent="0" algn="ctr">
              <a:lnSpc>
                <a:spcPct val="150000"/>
              </a:lnSpc>
            </a:pPr>
            <a:r>
              <a:rPr lang="pt-BR" b="1" u="sng" dirty="0">
                <a:latin typeface="Calibri" panose="020F0502020204030204" pitchFamily="34" charset="0"/>
                <a:cs typeface="Calibri" panose="020F0502020204030204" pitchFamily="34" charset="0"/>
              </a:rPr>
              <a:t>Constituição das Jornadas de Trabalho dos Docentes Efetivos – Categoria A</a:t>
            </a:r>
          </a:p>
          <a:p>
            <a:pPr marL="0" indent="0">
              <a:lnSpc>
                <a:spcPct val="150000"/>
              </a:lnSpc>
            </a:pPr>
            <a:endParaRPr lang="pt-BR" dirty="0">
              <a:latin typeface="Calibri" panose="020F0502020204030204" pitchFamily="34" charset="0"/>
              <a:cs typeface="Calibri" panose="020F0502020204030204" pitchFamily="34" charset="0"/>
            </a:endParaRPr>
          </a:p>
          <a:p>
            <a:pPr marL="0" indent="0" algn="just">
              <a:lnSpc>
                <a:spcPct val="150000"/>
              </a:lnSpc>
            </a:pPr>
            <a:r>
              <a:rPr lang="pt-BR" dirty="0">
                <a:latin typeface="Calibri" panose="020F0502020204030204" pitchFamily="34" charset="0"/>
                <a:cs typeface="Calibri" panose="020F0502020204030204" pitchFamily="34" charset="0"/>
              </a:rPr>
              <a:t>O docente titular de cargo, deverá </a:t>
            </a:r>
            <a:r>
              <a:rPr lang="pt-BR" b="1" dirty="0">
                <a:latin typeface="Calibri" panose="020F0502020204030204" pitchFamily="34" charset="0"/>
                <a:cs typeface="Calibri" panose="020F0502020204030204" pitchFamily="34" charset="0"/>
              </a:rPr>
              <a:t>constituir sua jornada de trabalho na unidade escolar de classificação</a:t>
            </a:r>
            <a:r>
              <a:rPr lang="pt-BR" dirty="0">
                <a:latin typeface="Calibri" panose="020F0502020204030204" pitchFamily="34" charset="0"/>
                <a:cs typeface="Calibri" panose="020F0502020204030204" pitchFamily="34" charset="0"/>
              </a:rPr>
              <a:t>, com aulas ou classes livres da </a:t>
            </a:r>
            <a:r>
              <a:rPr lang="pt-BR" b="1" dirty="0">
                <a:latin typeface="Calibri" panose="020F0502020204030204" pitchFamily="34" charset="0"/>
                <a:cs typeface="Calibri" panose="020F0502020204030204" pitchFamily="34" charset="0"/>
              </a:rPr>
              <a:t>disciplina específica do cargo. </a:t>
            </a:r>
          </a:p>
          <a:p>
            <a:pPr marL="0" indent="0" algn="just">
              <a:lnSpc>
                <a:spcPct val="150000"/>
              </a:lnSpc>
            </a:pPr>
            <a:r>
              <a:rPr lang="pt-BR" b="1" dirty="0">
                <a:latin typeface="Calibri" panose="020F0502020204030204" pitchFamily="34" charset="0"/>
                <a:cs typeface="Calibri" panose="020F0502020204030204" pitchFamily="34" charset="0"/>
              </a:rPr>
              <a:t>Não sendo possível a constituição total ou parcial, </a:t>
            </a:r>
            <a:r>
              <a:rPr lang="pt-BR" dirty="0">
                <a:latin typeface="Calibri" panose="020F0502020204030204" pitchFamily="34" charset="0"/>
                <a:cs typeface="Calibri" panose="020F0502020204030204" pitchFamily="34" charset="0"/>
              </a:rPr>
              <a:t>poderá, </a:t>
            </a:r>
            <a:r>
              <a:rPr lang="pt-BR" b="1" dirty="0">
                <a:latin typeface="Calibri" panose="020F0502020204030204" pitchFamily="34" charset="0"/>
                <a:cs typeface="Calibri" panose="020F0502020204030204" pitchFamily="34" charset="0"/>
              </a:rPr>
              <a:t>mediante solicitação expressa</a:t>
            </a:r>
            <a:r>
              <a:rPr lang="pt-BR" dirty="0">
                <a:latin typeface="Calibri" panose="020F0502020204030204" pitchFamily="34" charset="0"/>
                <a:cs typeface="Calibri" panose="020F0502020204030204" pitchFamily="34" charset="0"/>
              </a:rPr>
              <a:t>, compor sua jornada com aulas de outras disciplinas de sua habilitação, aulas autorizadas ou em substituição, </a:t>
            </a:r>
            <a:r>
              <a:rPr lang="pt-BR" b="1" dirty="0">
                <a:latin typeface="Calibri" panose="020F0502020204030204" pitchFamily="34" charset="0"/>
                <a:cs typeface="Calibri" panose="020F0502020204030204" pitchFamily="34" charset="0"/>
              </a:rPr>
              <a:t>respeitado o direito dos demais titulares da unidade. </a:t>
            </a:r>
          </a:p>
          <a:p>
            <a:pPr marL="0" indent="0" algn="just">
              <a:lnSpc>
                <a:spcPct val="150000"/>
              </a:lnSpc>
            </a:pPr>
            <a:r>
              <a:rPr lang="pt-BR" dirty="0">
                <a:latin typeface="Calibri" panose="020F0502020204030204" pitchFamily="34" charset="0"/>
                <a:cs typeface="Calibri" panose="020F0502020204030204" pitchFamily="34" charset="0"/>
              </a:rPr>
              <a:t>O docente que optar por </a:t>
            </a:r>
            <a:r>
              <a:rPr lang="pt-BR" b="1" dirty="0">
                <a:latin typeface="Calibri" panose="020F0502020204030204" pitchFamily="34" charset="0"/>
                <a:cs typeface="Calibri" panose="020F0502020204030204" pitchFamily="34" charset="0"/>
              </a:rPr>
              <a:t>não assumir aulas de disciplinas autorizadas ou de sua habilitação</a:t>
            </a:r>
            <a:r>
              <a:rPr lang="pt-BR" dirty="0">
                <a:latin typeface="Calibri" panose="020F0502020204030204" pitchFamily="34" charset="0"/>
                <a:cs typeface="Calibri" panose="020F0502020204030204" pitchFamily="34" charset="0"/>
              </a:rPr>
              <a:t> deverá participar da atribuição em nível de </a:t>
            </a:r>
            <a:r>
              <a:rPr lang="pt-BR" b="1" dirty="0">
                <a:latin typeface="Calibri" panose="020F0502020204030204" pitchFamily="34" charset="0"/>
                <a:cs typeface="Calibri" panose="020F0502020204030204" pitchFamily="34" charset="0"/>
              </a:rPr>
              <a:t>URE</a:t>
            </a:r>
            <a:r>
              <a:rPr lang="pt-BR" dirty="0">
                <a:latin typeface="Calibri" panose="020F0502020204030204" pitchFamily="34" charset="0"/>
                <a:cs typeface="Calibri" panose="020F0502020204030204" pitchFamily="34" charset="0"/>
              </a:rPr>
              <a:t>, podendo sofrer </a:t>
            </a:r>
            <a:r>
              <a:rPr lang="pt-BR" b="1" dirty="0">
                <a:latin typeface="Calibri" panose="020F0502020204030204" pitchFamily="34" charset="0"/>
                <a:cs typeface="Calibri" panose="020F0502020204030204" pitchFamily="34" charset="0"/>
              </a:rPr>
              <a:t>redução compulsória de jornada</a:t>
            </a:r>
            <a:r>
              <a:rPr lang="pt-BR" dirty="0">
                <a:latin typeface="Calibri" panose="020F0502020204030204" pitchFamily="34" charset="0"/>
                <a:cs typeface="Calibri" panose="020F0502020204030204" pitchFamily="34" charset="0"/>
              </a:rPr>
              <a:t>, passando à condição de </a:t>
            </a:r>
            <a:r>
              <a:rPr lang="pt-BR" b="1" dirty="0">
                <a:latin typeface="Calibri" panose="020F0502020204030204" pitchFamily="34" charset="0"/>
                <a:cs typeface="Calibri" panose="020F0502020204030204" pitchFamily="34" charset="0"/>
              </a:rPr>
              <a:t>adido ou parcialmente atendido</a:t>
            </a:r>
            <a:r>
              <a:rPr lang="pt-BR" dirty="0">
                <a:latin typeface="Calibri" panose="020F0502020204030204" pitchFamily="34" charset="0"/>
                <a:cs typeface="Calibri" panose="020F0502020204030204" pitchFamily="34" charset="0"/>
              </a:rPr>
              <a:t>. </a:t>
            </a:r>
          </a:p>
        </p:txBody>
      </p:sp>
      <p:pic>
        <p:nvPicPr>
          <p:cNvPr id="2" name="Google Shape;60;p14">
            <a:extLst>
              <a:ext uri="{FF2B5EF4-FFF2-40B4-BE49-F238E27FC236}">
                <a16:creationId xmlns:a16="http://schemas.microsoft.com/office/drawing/2014/main" id="{8D47ECEE-5619-FD40-5AD0-37D8F2DD963D}"/>
              </a:ext>
            </a:extLst>
          </p:cNvPr>
          <p:cNvPicPr preferRelativeResize="0"/>
          <p:nvPr/>
        </p:nvPicPr>
        <p:blipFill rotWithShape="1">
          <a:blip r:embed="rId2">
            <a:alphaModFix/>
          </a:blip>
          <a:srcRect/>
          <a:stretch/>
        </p:blipFill>
        <p:spPr>
          <a:xfrm>
            <a:off x="9331298" y="4922258"/>
            <a:ext cx="749327" cy="748292"/>
          </a:xfrm>
          <a:prstGeom prst="rect">
            <a:avLst/>
          </a:prstGeom>
          <a:noFill/>
          <a:ln>
            <a:noFill/>
          </a:ln>
        </p:spPr>
      </p:pic>
    </p:spTree>
    <p:extLst>
      <p:ext uri="{BB962C8B-B14F-4D97-AF65-F5344CB8AC3E}">
        <p14:creationId xmlns:p14="http://schemas.microsoft.com/office/powerpoint/2010/main" val="2370329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C5C9BE31-DB57-9E4B-6852-B21FCCF63B61}"/>
              </a:ext>
            </a:extLst>
          </p:cNvPr>
          <p:cNvSpPr>
            <a:spLocks noGrp="1"/>
          </p:cNvSpPr>
          <p:nvPr>
            <p:ph type="subTitle" idx="1"/>
          </p:nvPr>
        </p:nvSpPr>
        <p:spPr>
          <a:xfrm>
            <a:off x="504000" y="465221"/>
            <a:ext cx="9071400" cy="4876800"/>
          </a:xfrm>
        </p:spPr>
        <p:txBody>
          <a:bodyPr/>
          <a:lstStyle/>
          <a:p>
            <a:pPr marL="0" indent="0" algn="ctr">
              <a:lnSpc>
                <a:spcPct val="150000"/>
              </a:lnSpc>
            </a:pPr>
            <a:r>
              <a:rPr lang="pt-BR" sz="1900" b="1" u="sng" dirty="0">
                <a:latin typeface="Calibri" panose="020F0502020204030204" pitchFamily="34" charset="0"/>
                <a:cs typeface="Calibri" panose="020F0502020204030204" pitchFamily="34" charset="0"/>
              </a:rPr>
              <a:t>Composição da Jornada de Trabalho Docente</a:t>
            </a:r>
          </a:p>
          <a:p>
            <a:pPr marL="0" indent="0">
              <a:lnSpc>
                <a:spcPct val="150000"/>
              </a:lnSpc>
            </a:pPr>
            <a:endParaRPr lang="pt-BR" sz="1900" dirty="0">
              <a:latin typeface="Calibri" panose="020F0502020204030204" pitchFamily="34" charset="0"/>
              <a:cs typeface="Calibri" panose="020F0502020204030204" pitchFamily="34" charset="0"/>
            </a:endParaRPr>
          </a:p>
          <a:p>
            <a:pPr indent="0">
              <a:lnSpc>
                <a:spcPct val="150000"/>
              </a:lnSpc>
            </a:pPr>
            <a:r>
              <a:rPr lang="pt-BR" sz="1900" b="1" dirty="0">
                <a:latin typeface="Calibri" panose="020F0502020204030204" pitchFamily="34" charset="0"/>
                <a:cs typeface="Calibri" panose="020F0502020204030204" pitchFamily="34" charset="0"/>
              </a:rPr>
              <a:t>Atribuição feita para atendimento da jornada de trabalho com aulas:</a:t>
            </a:r>
            <a:br>
              <a:rPr lang="pt-BR" sz="1900" dirty="0">
                <a:latin typeface="Calibri" panose="020F0502020204030204" pitchFamily="34" charset="0"/>
                <a:cs typeface="Calibri" panose="020F0502020204030204" pitchFamily="34" charset="0"/>
              </a:rPr>
            </a:br>
            <a:r>
              <a:rPr lang="pt-BR" sz="1900" dirty="0">
                <a:latin typeface="Calibri" panose="020F0502020204030204" pitchFamily="34" charset="0"/>
                <a:cs typeface="Calibri" panose="020F0502020204030204" pitchFamily="34" charset="0"/>
              </a:rPr>
              <a:t>I – em substituição;</a:t>
            </a:r>
            <a:br>
              <a:rPr lang="pt-BR" sz="1900" dirty="0">
                <a:latin typeface="Calibri" panose="020F0502020204030204" pitchFamily="34" charset="0"/>
                <a:cs typeface="Calibri" panose="020F0502020204030204" pitchFamily="34" charset="0"/>
              </a:rPr>
            </a:br>
            <a:r>
              <a:rPr lang="pt-BR" sz="1900" dirty="0">
                <a:latin typeface="Calibri" panose="020F0502020204030204" pitchFamily="34" charset="0"/>
                <a:cs typeface="Calibri" panose="020F0502020204030204" pitchFamily="34" charset="0"/>
              </a:rPr>
              <a:t>II – de disciplinas autorizadas e das demais disciplinas de habilitação; ou</a:t>
            </a:r>
            <a:br>
              <a:rPr lang="pt-BR" sz="1900" dirty="0">
                <a:latin typeface="Calibri" panose="020F0502020204030204" pitchFamily="34" charset="0"/>
                <a:cs typeface="Calibri" panose="020F0502020204030204" pitchFamily="34" charset="0"/>
              </a:rPr>
            </a:br>
            <a:r>
              <a:rPr lang="pt-BR" sz="1900" dirty="0">
                <a:latin typeface="Calibri" panose="020F0502020204030204" pitchFamily="34" charset="0"/>
                <a:cs typeface="Calibri" panose="020F0502020204030204" pitchFamily="34" charset="0"/>
              </a:rPr>
              <a:t>III – de programas ou projetos da Pasta e de outras modalidades de ensino.</a:t>
            </a:r>
          </a:p>
          <a:p>
            <a:pPr indent="0">
              <a:lnSpc>
                <a:spcPct val="150000"/>
              </a:lnSpc>
            </a:pPr>
            <a:endParaRPr lang="pt-BR" sz="1900" dirty="0">
              <a:latin typeface="Calibri" panose="020F0502020204030204" pitchFamily="34" charset="0"/>
              <a:cs typeface="Calibri" panose="020F0502020204030204" pitchFamily="34" charset="0"/>
            </a:endParaRPr>
          </a:p>
          <a:p>
            <a:pPr indent="0">
              <a:lnSpc>
                <a:spcPct val="150000"/>
              </a:lnSpc>
            </a:pPr>
            <a:r>
              <a:rPr lang="pt-BR" sz="1900" b="1" dirty="0">
                <a:latin typeface="Calibri" panose="020F0502020204030204" pitchFamily="34" charset="0"/>
                <a:cs typeface="Calibri" panose="020F0502020204030204" pitchFamily="34" charset="0"/>
              </a:rPr>
              <a:t>Obs.:</a:t>
            </a:r>
            <a:r>
              <a:rPr lang="pt-BR" sz="1900" dirty="0">
                <a:latin typeface="Calibri" panose="020F0502020204030204" pitchFamily="34" charset="0"/>
                <a:cs typeface="Calibri" panose="020F0502020204030204" pitchFamily="34" charset="0"/>
              </a:rPr>
              <a:t> O docente que já possui constituição de jornada e manifeste interesse, </a:t>
            </a:r>
            <a:r>
              <a:rPr lang="pt-BR" sz="1900" b="1" dirty="0">
                <a:latin typeface="Calibri" panose="020F0502020204030204" pitchFamily="34" charset="0"/>
                <a:cs typeface="Calibri" panose="020F0502020204030204" pitchFamily="34" charset="0"/>
              </a:rPr>
              <a:t>a expresso pedido</a:t>
            </a:r>
            <a:r>
              <a:rPr lang="pt-BR" sz="1900" dirty="0">
                <a:latin typeface="Calibri" panose="020F0502020204030204" pitchFamily="34" charset="0"/>
                <a:cs typeface="Calibri" panose="020F0502020204030204" pitchFamily="34" charset="0"/>
              </a:rPr>
              <a:t>, em compô-la com aulas projetos e programas, somente poderá efetivar tal composição se as aulas integrantes da sua constituição forem previamente atribuídas a outro docente</a:t>
            </a:r>
            <a:r>
              <a:rPr lang="pt-BR" dirty="0"/>
              <a:t>.</a:t>
            </a:r>
          </a:p>
          <a:p>
            <a:endParaRPr lang="pt-BR" dirty="0"/>
          </a:p>
        </p:txBody>
      </p:sp>
      <p:pic>
        <p:nvPicPr>
          <p:cNvPr id="2" name="Google Shape;60;p14">
            <a:extLst>
              <a:ext uri="{FF2B5EF4-FFF2-40B4-BE49-F238E27FC236}">
                <a16:creationId xmlns:a16="http://schemas.microsoft.com/office/drawing/2014/main" id="{8292972F-70A8-3BB0-4486-E9D5C59605F5}"/>
              </a:ext>
            </a:extLst>
          </p:cNvPr>
          <p:cNvPicPr preferRelativeResize="0"/>
          <p:nvPr/>
        </p:nvPicPr>
        <p:blipFill rotWithShape="1">
          <a:blip r:embed="rId2">
            <a:alphaModFix/>
          </a:blip>
          <a:srcRect/>
          <a:stretch/>
        </p:blipFill>
        <p:spPr>
          <a:xfrm>
            <a:off x="9306838" y="4935254"/>
            <a:ext cx="749327" cy="748292"/>
          </a:xfrm>
          <a:prstGeom prst="rect">
            <a:avLst/>
          </a:prstGeom>
          <a:noFill/>
          <a:ln>
            <a:noFill/>
          </a:ln>
        </p:spPr>
      </p:pic>
    </p:spTree>
    <p:extLst>
      <p:ext uri="{BB962C8B-B14F-4D97-AF65-F5344CB8AC3E}">
        <p14:creationId xmlns:p14="http://schemas.microsoft.com/office/powerpoint/2010/main" val="2644693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5BC30B58-AF4D-5AFB-D071-C60CDC765845}"/>
              </a:ext>
            </a:extLst>
          </p:cNvPr>
          <p:cNvSpPr>
            <a:spLocks noGrp="1"/>
          </p:cNvSpPr>
          <p:nvPr>
            <p:ph type="subTitle" idx="1"/>
          </p:nvPr>
        </p:nvSpPr>
        <p:spPr>
          <a:xfrm>
            <a:off x="272716" y="256033"/>
            <a:ext cx="9432758" cy="5166200"/>
          </a:xfrm>
        </p:spPr>
        <p:txBody>
          <a:bodyPr/>
          <a:lstStyle/>
          <a:p>
            <a:pPr algn="ctr"/>
            <a:r>
              <a:rPr lang="pt-BR" sz="2800" b="1" u="sng" dirty="0">
                <a:latin typeface="Calibri" panose="020F0502020204030204" pitchFamily="34" charset="0"/>
                <a:cs typeface="Calibri" panose="020F0502020204030204" pitchFamily="34" charset="0"/>
              </a:rPr>
              <a:t>Carga Suplementar de Trabalho Docente</a:t>
            </a:r>
          </a:p>
          <a:p>
            <a:pPr algn="ctr"/>
            <a:endParaRPr lang="pt-BR" b="1" u="sng" dirty="0">
              <a:latin typeface="Calibri" panose="020F0502020204030204" pitchFamily="34" charset="0"/>
              <a:cs typeface="Calibri" panose="020F0502020204030204" pitchFamily="34" charset="0"/>
            </a:endParaRPr>
          </a:p>
          <a:p>
            <a:pPr algn="ctr"/>
            <a:endParaRPr lang="pt-BR" b="1" u="sng" dirty="0">
              <a:latin typeface="Calibri" panose="020F0502020204030204" pitchFamily="34" charset="0"/>
              <a:cs typeface="Calibri" panose="020F0502020204030204" pitchFamily="34" charset="0"/>
            </a:endParaRPr>
          </a:p>
          <a:p>
            <a:pPr marL="0" indent="0" algn="just">
              <a:lnSpc>
                <a:spcPct val="150000"/>
              </a:lnSpc>
            </a:pPr>
            <a:r>
              <a:rPr lang="pt-BR" sz="2000" dirty="0">
                <a:latin typeface="Calibri" panose="020F0502020204030204" pitchFamily="34" charset="0"/>
                <a:cs typeface="Calibri" panose="020F0502020204030204" pitchFamily="34" charset="0"/>
              </a:rPr>
              <a:t>A atribuição da carga suplementar, tanto na unidade escolar quanto em nível de URE, será feita com aulas livres ou em substituição, da disciplina para a qual o docente tem habilitação ou autorização, podendo também incluir aulas de outras disciplinas de sua habilitação ou, ainda, a participação em programas e projetos para os quais esteja credenciado.</a:t>
            </a:r>
          </a:p>
          <a:p>
            <a:pPr marL="0" indent="0" algn="just">
              <a:lnSpc>
                <a:spcPct val="150000"/>
              </a:lnSpc>
            </a:pPr>
            <a:endParaRPr lang="pt-BR" sz="2000" dirty="0">
              <a:latin typeface="Calibri" panose="020F0502020204030204" pitchFamily="34" charset="0"/>
              <a:cs typeface="Calibri" panose="020F0502020204030204" pitchFamily="34" charset="0"/>
            </a:endParaRPr>
          </a:p>
          <a:p>
            <a:pPr marL="0" indent="0" algn="just">
              <a:lnSpc>
                <a:spcPct val="150000"/>
              </a:lnSpc>
            </a:pPr>
            <a:r>
              <a:rPr lang="pt-BR" sz="2000" b="1" dirty="0">
                <a:latin typeface="Calibri" panose="020F0502020204030204" pitchFamily="34" charset="0"/>
                <a:cs typeface="Calibri" panose="020F0502020204030204" pitchFamily="34" charset="0"/>
              </a:rPr>
              <a:t>O docente não poderá recusar</a:t>
            </a:r>
            <a:r>
              <a:rPr lang="pt-BR" sz="2000" dirty="0">
                <a:latin typeface="Calibri" panose="020F0502020204030204" pitchFamily="34" charset="0"/>
                <a:cs typeface="Calibri" panose="020F0502020204030204" pitchFamily="34" charset="0"/>
              </a:rPr>
              <a:t> aulas disponíveis na unidade escolar para tentar concorrer à carga suplementar em nível de URE.</a:t>
            </a:r>
          </a:p>
          <a:p>
            <a:pPr marL="0" indent="0" algn="just">
              <a:lnSpc>
                <a:spcPct val="150000"/>
              </a:lnSpc>
            </a:pPr>
            <a:endParaRPr lang="pt-BR" b="1" u="sng" dirty="0">
              <a:latin typeface="Calibri" panose="020F0502020204030204" pitchFamily="34" charset="0"/>
              <a:cs typeface="Calibri" panose="020F0502020204030204" pitchFamily="34" charset="0"/>
            </a:endParaRPr>
          </a:p>
          <a:p>
            <a:pPr marL="0" indent="0" algn="just">
              <a:lnSpc>
                <a:spcPct val="150000"/>
              </a:lnSpc>
            </a:pPr>
            <a:endParaRPr lang="pt-BR" b="1" u="sng" dirty="0">
              <a:latin typeface="Calibri" panose="020F0502020204030204" pitchFamily="34" charset="0"/>
              <a:cs typeface="Calibri" panose="020F0502020204030204" pitchFamily="34" charset="0"/>
            </a:endParaRPr>
          </a:p>
        </p:txBody>
      </p:sp>
      <p:pic>
        <p:nvPicPr>
          <p:cNvPr id="2" name="Google Shape;60;p14">
            <a:extLst>
              <a:ext uri="{FF2B5EF4-FFF2-40B4-BE49-F238E27FC236}">
                <a16:creationId xmlns:a16="http://schemas.microsoft.com/office/drawing/2014/main" id="{90A61C9F-D0D4-3BC5-ACCE-501196FF446A}"/>
              </a:ext>
            </a:extLst>
          </p:cNvPr>
          <p:cNvPicPr preferRelativeResize="0"/>
          <p:nvPr/>
        </p:nvPicPr>
        <p:blipFill rotWithShape="1">
          <a:blip r:embed="rId2">
            <a:alphaModFix/>
          </a:blip>
          <a:srcRect/>
          <a:stretch/>
        </p:blipFill>
        <p:spPr>
          <a:xfrm>
            <a:off x="9330810" y="4822520"/>
            <a:ext cx="749327" cy="748292"/>
          </a:xfrm>
          <a:prstGeom prst="rect">
            <a:avLst/>
          </a:prstGeom>
          <a:noFill/>
          <a:ln>
            <a:noFill/>
          </a:ln>
        </p:spPr>
      </p:pic>
    </p:spTree>
    <p:extLst>
      <p:ext uri="{BB962C8B-B14F-4D97-AF65-F5344CB8AC3E}">
        <p14:creationId xmlns:p14="http://schemas.microsoft.com/office/powerpoint/2010/main" val="1141858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E27BD67C-8C9F-D748-18B8-648A7DA3FD90}"/>
              </a:ext>
            </a:extLst>
          </p:cNvPr>
          <p:cNvSpPr>
            <a:spLocks noGrp="1"/>
          </p:cNvSpPr>
          <p:nvPr>
            <p:ph type="subTitle" idx="1"/>
          </p:nvPr>
        </p:nvSpPr>
        <p:spPr>
          <a:xfrm>
            <a:off x="128337" y="208547"/>
            <a:ext cx="9771567" cy="5325979"/>
          </a:xfrm>
        </p:spPr>
        <p:txBody>
          <a:bodyPr/>
          <a:lstStyle/>
          <a:p>
            <a:pPr marL="0" indent="0" algn="ctr"/>
            <a:r>
              <a:rPr lang="pt-BR" sz="2000" b="1" u="sng" dirty="0">
                <a:latin typeface="Calibri" panose="020F0502020204030204" pitchFamily="34" charset="0"/>
                <a:cs typeface="Calibri" panose="020F0502020204030204" pitchFamily="34" charset="0"/>
              </a:rPr>
              <a:t>Ampliação de Jornada de Trabalho Docente</a:t>
            </a:r>
          </a:p>
          <a:p>
            <a:pPr indent="0" algn="just"/>
            <a:endParaRPr lang="pt-BR" sz="1600" b="1" u="sng" dirty="0">
              <a:latin typeface="Calibri" panose="020F0502020204030204" pitchFamily="34" charset="0"/>
              <a:cs typeface="Calibri" panose="020F0502020204030204" pitchFamily="34" charset="0"/>
            </a:endParaRPr>
          </a:p>
          <a:p>
            <a:pPr marL="0" indent="0" algn="just">
              <a:lnSpc>
                <a:spcPct val="150000"/>
              </a:lnSpc>
            </a:pPr>
            <a:r>
              <a:rPr lang="pt-BR" sz="1700" dirty="0">
                <a:latin typeface="Calibri" panose="020F0502020204030204" pitchFamily="34" charset="0"/>
                <a:cs typeface="Calibri" panose="020F0502020204030204" pitchFamily="34" charset="0"/>
              </a:rPr>
              <a:t>Somente poderá ocorrer com aulas livres da disciplina específica do cargo existentes na unidade de classificação do docente efetivo, não sendo permitida a ampliação em nível de URE, nem com aulas de programas ou projetos da Pasta, assim como de outras modalidades de ensino ou com aulas da EJA, bem como com aulas de escolas vinculadas, excetuadas as aulas de Língua Estrangeira – Espanhol no CEL.</a:t>
            </a:r>
          </a:p>
          <a:p>
            <a:pPr marL="0" indent="0" algn="just">
              <a:lnSpc>
                <a:spcPct val="150000"/>
              </a:lnSpc>
            </a:pPr>
            <a:endParaRPr lang="pt-BR" sz="1700" dirty="0">
              <a:latin typeface="Calibri" panose="020F0502020204030204" pitchFamily="34" charset="0"/>
              <a:cs typeface="Calibri" panose="020F0502020204030204" pitchFamily="34" charset="0"/>
            </a:endParaRPr>
          </a:p>
          <a:p>
            <a:pPr marL="0" indent="0" algn="just">
              <a:lnSpc>
                <a:spcPct val="150000"/>
              </a:lnSpc>
            </a:pPr>
            <a:r>
              <a:rPr lang="pt-BR" sz="1700" dirty="0">
                <a:latin typeface="Calibri" panose="020F0502020204030204" pitchFamily="34" charset="0"/>
                <a:cs typeface="Calibri" panose="020F0502020204030204" pitchFamily="34" charset="0"/>
              </a:rPr>
              <a:t>O docente não poderá declinar da opção de ampliação de jornada, que ficará ativa durante o ano letivo.</a:t>
            </a:r>
          </a:p>
          <a:p>
            <a:pPr marL="0" indent="0" algn="just">
              <a:lnSpc>
                <a:spcPct val="150000"/>
              </a:lnSpc>
            </a:pPr>
            <a:endParaRPr lang="pt-BR" sz="1700" dirty="0">
              <a:latin typeface="Calibri" panose="020F0502020204030204" pitchFamily="34" charset="0"/>
              <a:cs typeface="Calibri" panose="020F0502020204030204" pitchFamily="34" charset="0"/>
            </a:endParaRPr>
          </a:p>
          <a:p>
            <a:pPr marL="0" indent="0" algn="just">
              <a:lnSpc>
                <a:spcPct val="150000"/>
              </a:lnSpc>
            </a:pPr>
            <a:r>
              <a:rPr lang="pt-BR" sz="1700" dirty="0">
                <a:latin typeface="Calibri" panose="020F0502020204030204" pitchFamily="34" charset="0"/>
                <a:cs typeface="Calibri" panose="020F0502020204030204" pitchFamily="34" charset="0"/>
              </a:rPr>
              <a:t>A efetivação da ampliação da jornada surtirá efeito somente com a assunção, exceto se houver designação como Coordenador de Gestão Pedagógica, Vice-Diretor, Professor Especialista em Currículo, Coordenador de Equipe Curricular, Diretor de Escola ou Diretor Escolar, Supervisor de Ensino ou Supervisor Educacional para as funções do PEI, afastamento nos termos dos incisos I, II e III do artigo 64 e do artigo 65 da Lei Complementar Estadual nº 444/85, ou nomeação para o cargo de dirigente de URE.</a:t>
            </a:r>
          </a:p>
          <a:p>
            <a:endParaRPr lang="pt-BR" dirty="0"/>
          </a:p>
        </p:txBody>
      </p:sp>
      <p:pic>
        <p:nvPicPr>
          <p:cNvPr id="2" name="Google Shape;60;p14">
            <a:extLst>
              <a:ext uri="{FF2B5EF4-FFF2-40B4-BE49-F238E27FC236}">
                <a16:creationId xmlns:a16="http://schemas.microsoft.com/office/drawing/2014/main" id="{3B309A31-D054-7BA3-9633-2C1C76853EEE}"/>
              </a:ext>
            </a:extLst>
          </p:cNvPr>
          <p:cNvPicPr preferRelativeResize="0"/>
          <p:nvPr/>
        </p:nvPicPr>
        <p:blipFill rotWithShape="1">
          <a:blip r:embed="rId2">
            <a:alphaModFix/>
          </a:blip>
          <a:srcRect/>
          <a:stretch/>
        </p:blipFill>
        <p:spPr>
          <a:xfrm>
            <a:off x="9331298" y="4922258"/>
            <a:ext cx="749327" cy="748292"/>
          </a:xfrm>
          <a:prstGeom prst="rect">
            <a:avLst/>
          </a:prstGeom>
          <a:noFill/>
          <a:ln>
            <a:noFill/>
          </a:ln>
        </p:spPr>
      </p:pic>
    </p:spTree>
    <p:extLst>
      <p:ext uri="{BB962C8B-B14F-4D97-AF65-F5344CB8AC3E}">
        <p14:creationId xmlns:p14="http://schemas.microsoft.com/office/powerpoint/2010/main" val="111773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11F0C97E-9DE5-8631-11C9-8934E121FE54}"/>
              </a:ext>
            </a:extLst>
          </p:cNvPr>
          <p:cNvSpPr>
            <a:spLocks noGrp="1"/>
          </p:cNvSpPr>
          <p:nvPr>
            <p:ph type="subTitle" idx="1"/>
          </p:nvPr>
        </p:nvSpPr>
        <p:spPr>
          <a:xfrm>
            <a:off x="236664" y="182880"/>
            <a:ext cx="9607296" cy="5346120"/>
          </a:xfrm>
        </p:spPr>
        <p:txBody>
          <a:bodyPr/>
          <a:lstStyle/>
          <a:p>
            <a:pPr marL="0" indent="0" algn="ctr"/>
            <a:r>
              <a:rPr lang="pt-BR" sz="2400" b="1" u="sng" dirty="0">
                <a:latin typeface="Calibri" panose="020F0502020204030204" pitchFamily="34" charset="0"/>
                <a:cs typeface="Calibri" panose="020F0502020204030204" pitchFamily="34" charset="0"/>
              </a:rPr>
              <a:t>Atendimento a Jornada de Trabalho ou da Carga Horária dos </a:t>
            </a:r>
          </a:p>
          <a:p>
            <a:pPr marL="0" indent="0" algn="ctr"/>
            <a:r>
              <a:rPr lang="pt-BR" sz="2400" b="1" u="sng" dirty="0">
                <a:latin typeface="Calibri" panose="020F0502020204030204" pitchFamily="34" charset="0"/>
                <a:cs typeface="Calibri" panose="020F0502020204030204" pitchFamily="34" charset="0"/>
              </a:rPr>
              <a:t>Docentes Não Efetivos</a:t>
            </a:r>
          </a:p>
          <a:p>
            <a:pPr marL="0" indent="0" algn="ctr"/>
            <a:endParaRPr lang="pt-BR" sz="2400" b="1" u="sng" dirty="0">
              <a:latin typeface="Calibri" panose="020F0502020204030204" pitchFamily="34" charset="0"/>
              <a:cs typeface="Calibri" panose="020F0502020204030204" pitchFamily="34" charset="0"/>
            </a:endParaRPr>
          </a:p>
          <a:p>
            <a:pPr indent="0" algn="just">
              <a:lnSpc>
                <a:spcPct val="150000"/>
              </a:lnSpc>
            </a:pPr>
            <a:r>
              <a:rPr lang="pt-BR" sz="1900" dirty="0">
                <a:latin typeface="Calibri" panose="020F0502020204030204" pitchFamily="34" charset="0"/>
                <a:cs typeface="Calibri" panose="020F0502020204030204" pitchFamily="34" charset="0"/>
              </a:rPr>
              <a:t>Os docentes não efetivos deverão ser atendidos na unidade escolar de classificação, com aulas livres da disciplina de habilitação.</a:t>
            </a:r>
          </a:p>
          <a:p>
            <a:pPr indent="0" algn="just">
              <a:lnSpc>
                <a:spcPct val="150000"/>
              </a:lnSpc>
            </a:pPr>
            <a:endParaRPr lang="pt-BR" sz="1900" dirty="0">
              <a:latin typeface="Calibri" panose="020F0502020204030204" pitchFamily="34" charset="0"/>
              <a:cs typeface="Calibri" panose="020F0502020204030204" pitchFamily="34" charset="0"/>
            </a:endParaRPr>
          </a:p>
          <a:p>
            <a:pPr indent="0" algn="just">
              <a:lnSpc>
                <a:spcPct val="150000"/>
              </a:lnSpc>
            </a:pPr>
            <a:r>
              <a:rPr lang="pt-BR" sz="1900" dirty="0">
                <a:latin typeface="Calibri" panose="020F0502020204030204" pitchFamily="34" charset="0"/>
                <a:cs typeface="Calibri" panose="020F0502020204030204" pitchFamily="34" charset="0"/>
              </a:rPr>
              <a:t>Não sendo possível a composição da jornada ou da carga horária de opção, o docente poderá, mediante solicitação expressa, ter aulas livres ou em substituição atribuídas de disciplinas para as quais esteja autorizado a lecionar, evitando a ida à URE.</a:t>
            </a:r>
          </a:p>
          <a:p>
            <a:pPr indent="0" algn="just">
              <a:lnSpc>
                <a:spcPct val="150000"/>
              </a:lnSpc>
            </a:pPr>
            <a:endParaRPr lang="pt-BR" sz="1900" dirty="0">
              <a:latin typeface="Calibri" panose="020F0502020204030204" pitchFamily="34" charset="0"/>
              <a:cs typeface="Calibri" panose="020F0502020204030204" pitchFamily="34" charset="0"/>
            </a:endParaRPr>
          </a:p>
          <a:p>
            <a:pPr indent="0" algn="just">
              <a:lnSpc>
                <a:spcPct val="150000"/>
              </a:lnSpc>
            </a:pPr>
            <a:r>
              <a:rPr lang="pt-BR" sz="1900" dirty="0">
                <a:latin typeface="Calibri" panose="020F0502020204030204" pitchFamily="34" charset="0"/>
                <a:cs typeface="Calibri" panose="020F0502020204030204" pitchFamily="34" charset="0"/>
              </a:rPr>
              <a:t>O docente não efetivo que tenha optado pela transferência de Unidade Regional de Ensino não poderá declinar da opção e será atendido somente na URE indicada na confirmação de participação.</a:t>
            </a:r>
          </a:p>
          <a:p>
            <a:endParaRPr lang="pt-BR" dirty="0"/>
          </a:p>
        </p:txBody>
      </p:sp>
      <p:pic>
        <p:nvPicPr>
          <p:cNvPr id="4" name="Google Shape;60;p14">
            <a:extLst>
              <a:ext uri="{FF2B5EF4-FFF2-40B4-BE49-F238E27FC236}">
                <a16:creationId xmlns:a16="http://schemas.microsoft.com/office/drawing/2014/main" id="{A2631546-5C57-CC69-D564-631BA790795B}"/>
              </a:ext>
            </a:extLst>
          </p:cNvPr>
          <p:cNvPicPr preferRelativeResize="0"/>
          <p:nvPr/>
        </p:nvPicPr>
        <p:blipFill rotWithShape="1">
          <a:blip r:embed="rId2">
            <a:alphaModFix/>
          </a:blip>
          <a:srcRect/>
          <a:stretch/>
        </p:blipFill>
        <p:spPr>
          <a:xfrm>
            <a:off x="9331298" y="4901850"/>
            <a:ext cx="749327" cy="748292"/>
          </a:xfrm>
          <a:prstGeom prst="rect">
            <a:avLst/>
          </a:prstGeom>
          <a:noFill/>
          <a:ln>
            <a:noFill/>
          </a:ln>
        </p:spPr>
      </p:pic>
    </p:spTree>
    <p:extLst>
      <p:ext uri="{BB962C8B-B14F-4D97-AF65-F5344CB8AC3E}">
        <p14:creationId xmlns:p14="http://schemas.microsoft.com/office/powerpoint/2010/main" val="299413234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1041</TotalTime>
  <Words>2376</Words>
  <Application>Microsoft Office PowerPoint</Application>
  <PresentationFormat>Personalizar</PresentationFormat>
  <Paragraphs>185</Paragraphs>
  <Slides>32</Slides>
  <Notes>5</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32</vt:i4>
      </vt:variant>
    </vt:vector>
  </HeadingPairs>
  <TitlesOfParts>
    <vt:vector size="35" baseType="lpstr">
      <vt:lpstr>Arial</vt:lpstr>
      <vt:lpstr>Calibri</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Como consultar o saldo de aulas disponíveis para atribuição?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lastModifiedBy>BENÍCIO GOES</cp:lastModifiedBy>
  <cp:revision>16</cp:revision>
  <dcterms:modified xsi:type="dcterms:W3CDTF">2026-01-19T12:02:42Z</dcterms:modified>
</cp:coreProperties>
</file>